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93" r:id="rId2"/>
    <p:sldId id="294" r:id="rId3"/>
    <p:sldId id="300" r:id="rId4"/>
    <p:sldId id="270" r:id="rId5"/>
    <p:sldId id="298" r:id="rId6"/>
    <p:sldId id="305" r:id="rId7"/>
    <p:sldId id="306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CGONIGAL Aileen" initials="MA [7]" lastIdx="1" clrIdx="6">
    <p:extLst/>
  </p:cmAuthor>
  <p:cmAuthor id="1" name="MCGONIGAL Aileen" initials="MA" lastIdx="1" clrIdx="0">
    <p:extLst/>
  </p:cmAuthor>
  <p:cmAuthor id="8" name="MCGONIGAL Aileen" initials="MA [8]" lastIdx="1" clrIdx="7">
    <p:extLst/>
  </p:cmAuthor>
  <p:cmAuthor id="2" name="MCGONIGAL Aileen" initials="MA [2]" lastIdx="1" clrIdx="1">
    <p:extLst/>
  </p:cmAuthor>
  <p:cmAuthor id="9" name="MCGONIGAL Aileen" initials="MA [9]" lastIdx="1" clrIdx="8">
    <p:extLst/>
  </p:cmAuthor>
  <p:cmAuthor id="3" name="MCGONIGAL Aileen" initials="MA [3]" lastIdx="1" clrIdx="2">
    <p:extLst/>
  </p:cmAuthor>
  <p:cmAuthor id="4" name="MCGONIGAL Aileen" initials="MA [4]" lastIdx="1" clrIdx="3">
    <p:extLst/>
  </p:cmAuthor>
  <p:cmAuthor id="5" name="MCGONIGAL Aileen" initials="MA [5]" lastIdx="1" clrIdx="4">
    <p:extLst/>
  </p:cmAuthor>
  <p:cmAuthor id="6" name="MCGONIGAL Aileen" initials="MA [6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7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6" autoAdjust="0"/>
    <p:restoredTop sz="95886" autoAdjust="0"/>
  </p:normalViewPr>
  <p:slideViewPr>
    <p:cSldViewPr snapToGrid="0">
      <p:cViewPr>
        <p:scale>
          <a:sx n="120" d="100"/>
          <a:sy n="120" d="100"/>
        </p:scale>
        <p:origin x="840" y="4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34EC4-22B3-4018-8364-6CCF7075FD3E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9398A-F023-4700-AAF0-4A72AC7770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843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9398A-F023-4700-AAF0-4A72AC7770B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108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9398A-F023-4700-AAF0-4A72AC7770B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687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9398A-F023-4700-AAF0-4A72AC7770B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00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9398A-F023-4700-AAF0-4A72AC7770B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400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9398A-F023-4700-AAF0-4A72AC7770B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280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BCCB-1098-4BE0-8AC9-B21880E385A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C03A-8FEA-468F-934F-733AC95E1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3971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BCCB-1098-4BE0-8AC9-B21880E385A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C03A-8FEA-468F-934F-733AC95E1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5748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BCCB-1098-4BE0-8AC9-B21880E385A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C03A-8FEA-468F-934F-733AC95E1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144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729578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BCCB-1098-4BE0-8AC9-B21880E385A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C03A-8FEA-468F-934F-733AC95E1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092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BCCB-1098-4BE0-8AC9-B21880E385A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C03A-8FEA-468F-934F-733AC95E1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84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BCCB-1098-4BE0-8AC9-B21880E385A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C03A-8FEA-468F-934F-733AC95E1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292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BCCB-1098-4BE0-8AC9-B21880E385A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C03A-8FEA-468F-934F-733AC95E1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2097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BCCB-1098-4BE0-8AC9-B21880E385A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C03A-8FEA-468F-934F-733AC95E1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716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BCCB-1098-4BE0-8AC9-B21880E385A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C03A-8FEA-468F-934F-733AC95E1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694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BCCB-1098-4BE0-8AC9-B21880E385A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C03A-8FEA-468F-934F-733AC95E1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1474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BCCB-1098-4BE0-8AC9-B21880E385A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C03A-8FEA-468F-934F-733AC95E1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191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3BCCB-1098-4BE0-8AC9-B21880E385A2}" type="datetimeFigureOut">
              <a:rPr lang="fr-FR" smtClean="0"/>
              <a:t>22/11/2018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1C03A-8FEA-468F-934F-733AC95E1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65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tif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tif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emf"/><Relationship Id="rId5" Type="http://schemas.openxmlformats.org/officeDocument/2006/relationships/image" Target="../media/image14.tiff"/><Relationship Id="rId15" Type="http://schemas.openxmlformats.org/officeDocument/2006/relationships/image" Target="../media/image24.tiff"/><Relationship Id="rId10" Type="http://schemas.openxmlformats.org/officeDocument/2006/relationships/image" Target="../media/image19.tiff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Relationship Id="rId9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33.jp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F80E291-02AE-EC4A-9E9C-0A0FD7960C4B}"/>
              </a:ext>
            </a:extLst>
          </p:cNvPr>
          <p:cNvSpPr/>
          <p:nvPr/>
        </p:nvSpPr>
        <p:spPr>
          <a:xfrm>
            <a:off x="-10635" y="-12165"/>
            <a:ext cx="12207600" cy="92433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dirty="0">
                <a:solidFill>
                  <a:schemeClr val="bg1"/>
                </a:solidFill>
              </a:rPr>
              <a:t>									European Open Science Cloud 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</a:rPr>
              <a:t>Vienna, 23</a:t>
            </a:r>
            <a:r>
              <a:rPr lang="en-GB" sz="2000" baseline="30000" dirty="0">
                <a:solidFill>
                  <a:schemeClr val="bg1"/>
                </a:solidFill>
              </a:rPr>
              <a:t>rd</a:t>
            </a:r>
            <a:r>
              <a:rPr lang="en-GB" sz="2000" dirty="0">
                <a:solidFill>
                  <a:schemeClr val="bg1"/>
                </a:solidFill>
              </a:rPr>
              <a:t> November 2018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7572" y="1946014"/>
            <a:ext cx="9896856" cy="1280520"/>
          </a:xfrm>
        </p:spPr>
        <p:txBody>
          <a:bodyPr>
            <a:normAutofit fontScale="90000"/>
          </a:bodyPr>
          <a:lstStyle/>
          <a:p>
            <a:r>
              <a:rPr lang="en-US" sz="4400" b="1" i="1" dirty="0"/>
              <a:t>Understanding our brain:</a:t>
            </a:r>
            <a:br>
              <a:rPr lang="en-US" sz="4400" b="1" i="1" dirty="0"/>
            </a:br>
            <a:r>
              <a:rPr lang="en-US" sz="4400" b="1" i="1" dirty="0"/>
              <a:t>Open Science in Health and Technology</a:t>
            </a:r>
            <a:endParaRPr lang="fr-FR" sz="4400" b="1" dirty="0"/>
          </a:p>
        </p:txBody>
      </p:sp>
      <p:pic>
        <p:nvPicPr>
          <p:cNvPr id="12" name="Image 11" descr="SIG_Investissements_Davenir-34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44428" y="5254614"/>
            <a:ext cx="803830" cy="78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1" y="5984252"/>
            <a:ext cx="1754505" cy="602933"/>
          </a:xfrm>
          <a:prstGeom prst="rect">
            <a:avLst/>
          </a:prstGeom>
        </p:spPr>
      </p:pic>
      <p:pic>
        <p:nvPicPr>
          <p:cNvPr id="1026" name="Picture 2" descr="InstThemNoircoul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8" r="8632"/>
          <a:stretch>
            <a:fillRect/>
          </a:stretch>
        </p:blipFill>
        <p:spPr bwMode="auto">
          <a:xfrm>
            <a:off x="1950560" y="6037753"/>
            <a:ext cx="1829764" cy="52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BCEF3D6-1558-2445-9CD1-D408ED298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8340" y="5984252"/>
            <a:ext cx="3841545" cy="60293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25608FE-40D9-C34B-8584-81E83233C0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708" y="5967084"/>
            <a:ext cx="997752" cy="73304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3440EC2-300B-8143-A06C-B74AF7F63A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476" y="3669892"/>
            <a:ext cx="2301266" cy="665775"/>
          </a:xfrm>
          <a:prstGeom prst="rect">
            <a:avLst/>
          </a:prstGeom>
        </p:spPr>
      </p:pic>
      <p:pic>
        <p:nvPicPr>
          <p:cNvPr id="33" name="Capture d’écran 2018-04-17 à 20.18.45.png" descr="Capture d’écran 2018-04-17 à 20.18.45.png">
            <a:extLst>
              <a:ext uri="{FF2B5EF4-FFF2-40B4-BE49-F238E27FC236}">
                <a16:creationId xmlns:a16="http://schemas.microsoft.com/office/drawing/2014/main" id="{E1925EF3-5400-5F43-A41A-BCA9839C41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821502" y="5300057"/>
            <a:ext cx="2051713" cy="737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A093744-D06E-1749-9D88-415F7455F7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6413" cy="931304"/>
          </a:xfrm>
          <a:prstGeom prst="rect">
            <a:avLst/>
          </a:prstGeom>
        </p:spPr>
      </p:pic>
      <p:sp>
        <p:nvSpPr>
          <p:cNvPr id="36" name="Titre 1">
            <a:extLst>
              <a:ext uri="{FF2B5EF4-FFF2-40B4-BE49-F238E27FC236}">
                <a16:creationId xmlns:a16="http://schemas.microsoft.com/office/drawing/2014/main" id="{520E3B03-1AB4-B443-ABE8-3DF1BEE22869}"/>
              </a:ext>
            </a:extLst>
          </p:cNvPr>
          <p:cNvSpPr txBox="1">
            <a:spLocks/>
          </p:cNvSpPr>
          <p:nvPr/>
        </p:nvSpPr>
        <p:spPr>
          <a:xfrm>
            <a:off x="4504347" y="3881335"/>
            <a:ext cx="2648755" cy="4029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/>
              <a:t>Viktor Jirsa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319679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950">
        <p:fade/>
      </p:transition>
    </mc:Choice>
    <mc:Fallback>
      <p:transition spd="med" advTm="995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E226AC17-119F-0C49-9DF3-77C9F71B5633}"/>
              </a:ext>
            </a:extLst>
          </p:cNvPr>
          <p:cNvSpPr txBox="1">
            <a:spLocks/>
          </p:cNvSpPr>
          <p:nvPr/>
        </p:nvSpPr>
        <p:spPr>
          <a:xfrm>
            <a:off x="890960" y="1323307"/>
            <a:ext cx="10634732" cy="4907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How do we land on the moon?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dirty="0"/>
          </a:p>
          <a:p>
            <a:r>
              <a:rPr lang="en-US" altLang="fr-FR" sz="2400" dirty="0">
                <a:ea typeface="ＭＳ Ｐゴシック" panose="020B0600070205080204" pitchFamily="34" charset="-128"/>
              </a:rPr>
              <a:t>How do we cure cancer?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fr-FR" sz="2400" dirty="0">
              <a:ea typeface="ＭＳ Ｐゴシック" panose="020B0600070205080204" pitchFamily="34" charset="-128"/>
            </a:endParaRPr>
          </a:p>
          <a:p>
            <a:r>
              <a:rPr lang="en-US" sz="2400" dirty="0"/>
              <a:t>How does the brain work?</a:t>
            </a:r>
            <a:endParaRPr lang="en-US" sz="2400" b="1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3200" b="1" dirty="0"/>
              <a:t>Concrete results and solutions for concrete questions of high impact on our society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Mind set on interdisciplinarity with no borders : open science</a:t>
            </a:r>
          </a:p>
          <a:p>
            <a:pPr marL="0" indent="0">
              <a:buNone/>
            </a:pPr>
            <a:endParaRPr lang="en-US" sz="22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368920-5EE7-464E-A976-3C89B9764BEF}"/>
              </a:ext>
            </a:extLst>
          </p:cNvPr>
          <p:cNvSpPr/>
          <p:nvPr/>
        </p:nvSpPr>
        <p:spPr>
          <a:xfrm>
            <a:off x="-10635" y="-12165"/>
            <a:ext cx="12207600" cy="92433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fr-FR" sz="2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	</a:t>
            </a:r>
            <a:r>
              <a:rPr lang="fr-FR" altLang="fr-FR" sz="3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Question </a:t>
            </a:r>
            <a:r>
              <a:rPr lang="fr-FR" altLang="fr-FR" sz="30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oriented</a:t>
            </a:r>
            <a:r>
              <a:rPr lang="fr-FR" altLang="fr-FR" sz="3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research</a:t>
            </a:r>
            <a:r>
              <a:rPr lang="en-GB" sz="2000" dirty="0">
                <a:solidFill>
                  <a:schemeClr val="bg1"/>
                </a:solidFill>
              </a:rPr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66783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3950">
        <p:fade/>
      </p:transition>
    </mc:Choice>
    <mc:Fallback>
      <p:transition spd="med" advTm="83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Espace réservé du contenu 2"/>
          <p:cNvSpPr>
            <a:spLocks noGrp="1"/>
          </p:cNvSpPr>
          <p:nvPr>
            <p:ph idx="1"/>
          </p:nvPr>
        </p:nvSpPr>
        <p:spPr>
          <a:xfrm>
            <a:off x="397285" y="1230443"/>
            <a:ext cx="7095066" cy="3157851"/>
          </a:xfrm>
        </p:spPr>
        <p:txBody>
          <a:bodyPr>
            <a:noAutofit/>
          </a:bodyPr>
          <a:lstStyle/>
          <a:p>
            <a:pPr algn="just"/>
            <a:r>
              <a:rPr lang="en-GB" altLang="fr-FR" sz="1800" b="1" dirty="0">
                <a:ea typeface="ＭＳ Ｐゴシック" panose="020B0600070205080204" pitchFamily="34" charset="-128"/>
              </a:rPr>
              <a:t>Drug resistant focal epilepsies </a:t>
            </a:r>
            <a:r>
              <a:rPr lang="en-GB" altLang="fr-FR" sz="1800" dirty="0">
                <a:ea typeface="ＭＳ Ｐゴシック" panose="020B0600070205080204" pitchFamily="34" charset="-128"/>
              </a:rPr>
              <a:t>are severe diseases affecting young people (1% of the world population, high morbidity and mortality)</a:t>
            </a:r>
          </a:p>
          <a:p>
            <a:pPr algn="just"/>
            <a:r>
              <a:rPr lang="en-GB" altLang="fr-FR" sz="1800" b="1" dirty="0">
                <a:ea typeface="ＭＳ Ｐゴシック" panose="020B0600070205080204" pitchFamily="34" charset="-128"/>
              </a:rPr>
              <a:t>Epilepsy surgery </a:t>
            </a:r>
            <a:r>
              <a:rPr lang="en-GB" altLang="fr-FR" sz="1800" dirty="0">
                <a:ea typeface="ＭＳ Ｐゴシック" panose="020B0600070205080204" pitchFamily="34" charset="-128"/>
              </a:rPr>
              <a:t>is the only potential curative treatment and consists in the removal of the most epileptogenic brain regions</a:t>
            </a:r>
          </a:p>
          <a:p>
            <a:r>
              <a:rPr lang="en-GB" altLang="fr-FR" sz="1800" dirty="0">
                <a:ea typeface="ＭＳ Ｐゴシック" panose="020B0600070205080204" pitchFamily="34" charset="-128"/>
              </a:rPr>
              <a:t>Includes depth electrodes implantation to record the intracerebral EEG signals (</a:t>
            </a:r>
            <a:r>
              <a:rPr lang="en-GB" altLang="fr-FR" sz="1800" dirty="0" err="1">
                <a:ea typeface="ＭＳ Ｐゴシック" panose="020B0600070205080204" pitchFamily="34" charset="-128"/>
              </a:rPr>
              <a:t>stereoelectroencephalography</a:t>
            </a:r>
            <a:r>
              <a:rPr lang="en-GB" altLang="fr-FR" sz="1800" dirty="0">
                <a:ea typeface="ＭＳ Ｐゴシック" panose="020B0600070205080204" pitchFamily="34" charset="-128"/>
              </a:rPr>
              <a:t>, </a:t>
            </a:r>
            <a:r>
              <a:rPr lang="en-GB" altLang="fr-FR" sz="1800" b="1" dirty="0">
                <a:ea typeface="ＭＳ Ｐゴシック" panose="020B0600070205080204" pitchFamily="34" charset="-128"/>
              </a:rPr>
              <a:t>SEEG</a:t>
            </a:r>
            <a:r>
              <a:rPr lang="en-GB" altLang="fr-FR" sz="1800" dirty="0">
                <a:ea typeface="ＭＳ Ｐゴシック" panose="020B0600070205080204" pitchFamily="34" charset="-128"/>
              </a:rPr>
              <a:t>)</a:t>
            </a:r>
          </a:p>
          <a:p>
            <a:pPr algn="just"/>
            <a:r>
              <a:rPr lang="en-GB" altLang="fr-FR" sz="1800" dirty="0">
                <a:ea typeface="ＭＳ Ｐゴシック" panose="020B0600070205080204" pitchFamily="34" charset="-128"/>
              </a:rPr>
              <a:t>Failures (complete or partial) in about 40% (particularly in extra temporal lobe epilepsy) </a:t>
            </a:r>
          </a:p>
          <a:p>
            <a:pPr algn="just"/>
            <a:r>
              <a:rPr lang="en-GB" altLang="fr-FR" sz="1800" dirty="0">
                <a:ea typeface="ＭＳ Ｐゴシック" panose="020B0600070205080204" pitchFamily="34" charset="-128"/>
              </a:rPr>
              <a:t>No significant improvement of surgery success rate in 50 years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60017" b="12283"/>
          <a:stretch/>
        </p:blipFill>
        <p:spPr>
          <a:xfrm>
            <a:off x="8427830" y="1094328"/>
            <a:ext cx="3149371" cy="54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49B14DB6-E356-F24C-B6CA-1C0D145E3B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7" y="4215039"/>
            <a:ext cx="2494591" cy="238372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2B2E3EC-B256-A740-B2F5-440979B41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343" y="4089792"/>
            <a:ext cx="2165687" cy="24895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59326A-716B-F041-B1FF-637DFA5CB582}"/>
              </a:ext>
            </a:extLst>
          </p:cNvPr>
          <p:cNvSpPr/>
          <p:nvPr/>
        </p:nvSpPr>
        <p:spPr>
          <a:xfrm>
            <a:off x="5573030" y="5114474"/>
            <a:ext cx="28786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fr-FR" dirty="0">
                <a:ea typeface="ＭＳ Ｐゴシック" panose="020B0600070205080204" pitchFamily="34" charset="-128"/>
              </a:rPr>
              <a:t>Jean </a:t>
            </a:r>
            <a:r>
              <a:rPr lang="en-GB" altLang="fr-FR" dirty="0" err="1">
                <a:ea typeface="ＭＳ Ｐゴシック" panose="020B0600070205080204" pitchFamily="34" charset="-128"/>
              </a:rPr>
              <a:t>Bancaud</a:t>
            </a:r>
            <a:r>
              <a:rPr lang="en-GB" altLang="fr-FR" dirty="0">
                <a:ea typeface="ＭＳ Ｐゴシック" panose="020B0600070205080204" pitchFamily="34" charset="-128"/>
              </a:rPr>
              <a:t>, Jean </a:t>
            </a:r>
            <a:r>
              <a:rPr lang="en-GB" altLang="fr-FR" dirty="0" err="1">
                <a:ea typeface="ＭＳ Ｐゴシック" panose="020B0600070205080204" pitchFamily="34" charset="-128"/>
              </a:rPr>
              <a:t>Talairach</a:t>
            </a:r>
            <a:endParaRPr lang="en-GB" altLang="fr-FR" dirty="0">
              <a:ea typeface="ＭＳ Ｐゴシック" panose="020B0600070205080204" pitchFamily="34" charset="-128"/>
            </a:endParaRPr>
          </a:p>
          <a:p>
            <a:r>
              <a:rPr lang="en-GB" altLang="fr-FR" dirty="0">
                <a:ea typeface="ＭＳ Ｐゴシック" panose="020B0600070205080204" pitchFamily="34" charset="-128"/>
              </a:rPr>
              <a:t>Paris in 1960s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6303C9-C01E-0B4C-B930-2E54FB3BAECA}"/>
              </a:ext>
            </a:extLst>
          </p:cNvPr>
          <p:cNvSpPr/>
          <p:nvPr/>
        </p:nvSpPr>
        <p:spPr>
          <a:xfrm>
            <a:off x="-10635" y="-12165"/>
            <a:ext cx="12207600" cy="92433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fr-FR" sz="2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	</a:t>
            </a:r>
            <a:r>
              <a:rPr lang="fr-FR" altLang="fr-FR" sz="3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Focal </a:t>
            </a:r>
            <a:r>
              <a:rPr lang="fr-FR" altLang="fr-FR" sz="30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drug</a:t>
            </a:r>
            <a:r>
              <a:rPr lang="fr-FR" altLang="fr-FR" sz="3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resistant</a:t>
            </a:r>
            <a:r>
              <a:rPr lang="fr-FR" altLang="fr-FR" sz="3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epilepsy</a:t>
            </a:r>
            <a:r>
              <a:rPr lang="fr-FR" altLang="fr-FR" sz="3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and </a:t>
            </a:r>
            <a:r>
              <a:rPr lang="fr-FR" altLang="fr-FR" sz="30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surgery</a:t>
            </a:r>
            <a:r>
              <a:rPr lang="en-GB" sz="2000" dirty="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95449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3950">
        <p:fade/>
      </p:transition>
    </mc:Choice>
    <mc:Fallback>
      <p:transition spd="med" advTm="8395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403">
            <a:extLst>
              <a:ext uri="{FF2B5EF4-FFF2-40B4-BE49-F238E27FC236}">
                <a16:creationId xmlns:a16="http://schemas.microsoft.com/office/drawing/2014/main" id="{B87326D0-196C-F049-8084-957536C65D37}"/>
              </a:ext>
            </a:extLst>
          </p:cNvPr>
          <p:cNvSpPr/>
          <p:nvPr/>
        </p:nvSpPr>
        <p:spPr>
          <a:xfrm>
            <a:off x="185548" y="1049051"/>
            <a:ext cx="2080846" cy="3081252"/>
          </a:xfrm>
          <a:prstGeom prst="roundRect">
            <a:avLst>
              <a:gd name="adj" fmla="val 4505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 sz="2812"/>
          </a:p>
        </p:txBody>
      </p:sp>
      <p:sp>
        <p:nvSpPr>
          <p:cNvPr id="31" name="Shape 403">
            <a:extLst>
              <a:ext uri="{FF2B5EF4-FFF2-40B4-BE49-F238E27FC236}">
                <a16:creationId xmlns:a16="http://schemas.microsoft.com/office/drawing/2014/main" id="{F8C7D703-C392-6D4E-BD36-2D727C827D60}"/>
              </a:ext>
            </a:extLst>
          </p:cNvPr>
          <p:cNvSpPr/>
          <p:nvPr/>
        </p:nvSpPr>
        <p:spPr>
          <a:xfrm>
            <a:off x="6094352" y="1089267"/>
            <a:ext cx="3300144" cy="3081213"/>
          </a:xfrm>
          <a:prstGeom prst="roundRect">
            <a:avLst>
              <a:gd name="adj" fmla="val 4505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 sz="2812"/>
          </a:p>
        </p:txBody>
      </p:sp>
      <p:sp>
        <p:nvSpPr>
          <p:cNvPr id="41" name="Shape 403">
            <a:extLst>
              <a:ext uri="{FF2B5EF4-FFF2-40B4-BE49-F238E27FC236}">
                <a16:creationId xmlns:a16="http://schemas.microsoft.com/office/drawing/2014/main" id="{2CCEC835-6C13-7244-BF52-7766769B6BED}"/>
              </a:ext>
            </a:extLst>
          </p:cNvPr>
          <p:cNvSpPr/>
          <p:nvPr/>
        </p:nvSpPr>
        <p:spPr>
          <a:xfrm>
            <a:off x="9767542" y="1089268"/>
            <a:ext cx="2178227" cy="3081213"/>
          </a:xfrm>
          <a:prstGeom prst="roundRect">
            <a:avLst>
              <a:gd name="adj" fmla="val 4505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 sz="2812"/>
          </a:p>
        </p:txBody>
      </p:sp>
      <p:sp>
        <p:nvSpPr>
          <p:cNvPr id="6" name="Shape 359"/>
          <p:cNvSpPr/>
          <p:nvPr/>
        </p:nvSpPr>
        <p:spPr>
          <a:xfrm>
            <a:off x="185548" y="4216196"/>
            <a:ext cx="2080846" cy="59138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ctr" defTabSz="584200">
              <a:def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sz="1687" dirty="0"/>
              <a:t>Noninvasive brain imaging</a:t>
            </a:r>
          </a:p>
        </p:txBody>
      </p:sp>
      <p:sp>
        <p:nvSpPr>
          <p:cNvPr id="8" name="Shape 361"/>
          <p:cNvSpPr/>
          <p:nvPr/>
        </p:nvSpPr>
        <p:spPr>
          <a:xfrm>
            <a:off x="6094352" y="4229137"/>
            <a:ext cx="3300144" cy="59138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ctr" defTabSz="584200">
              <a:def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sz="1687" dirty="0"/>
              <a:t>Construction </a:t>
            </a:r>
            <a:r>
              <a:rPr lang="fr-FR" sz="1687" dirty="0"/>
              <a:t>of </a:t>
            </a:r>
            <a:r>
              <a:rPr lang="fr-FR" sz="1687" dirty="0" err="1"/>
              <a:t>functional</a:t>
            </a:r>
            <a:r>
              <a:rPr lang="fr-FR" sz="1687" dirty="0"/>
              <a:t> </a:t>
            </a:r>
            <a:r>
              <a:rPr sz="1687" dirty="0"/>
              <a:t>brain avatar</a:t>
            </a:r>
          </a:p>
        </p:txBody>
      </p:sp>
      <p:sp>
        <p:nvSpPr>
          <p:cNvPr id="10" name="Shape 363"/>
          <p:cNvSpPr/>
          <p:nvPr/>
        </p:nvSpPr>
        <p:spPr>
          <a:xfrm>
            <a:off x="4276881" y="3512628"/>
            <a:ext cx="579831" cy="571501"/>
          </a:xfrm>
          <a:prstGeom prst="rightArrow">
            <a:avLst>
              <a:gd name="adj1" fmla="val 32000"/>
              <a:gd name="adj2" fmla="val 64933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410751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 sz="2812"/>
          </a:p>
        </p:txBody>
      </p:sp>
      <p:sp>
        <p:nvSpPr>
          <p:cNvPr id="18" name="Shape 371"/>
          <p:cNvSpPr/>
          <p:nvPr/>
        </p:nvSpPr>
        <p:spPr>
          <a:xfrm>
            <a:off x="4508996" y="2375548"/>
            <a:ext cx="470619" cy="10502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 sz="2812"/>
          </a:p>
        </p:txBody>
      </p:sp>
      <p:sp>
        <p:nvSpPr>
          <p:cNvPr id="20" name="Shape 373"/>
          <p:cNvSpPr/>
          <p:nvPr/>
        </p:nvSpPr>
        <p:spPr>
          <a:xfrm>
            <a:off x="185548" y="4904001"/>
            <a:ext cx="2080846" cy="1097545"/>
          </a:xfrm>
          <a:prstGeom prst="rect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lang="fr-FR" sz="1600" b="1" dirty="0"/>
              <a:t>1990s</a:t>
            </a:r>
          </a:p>
          <a:p>
            <a:endParaRPr lang="fr-FR" sz="1266" dirty="0"/>
          </a:p>
          <a:p>
            <a:r>
              <a:rPr lang="fr-FR" sz="1266" dirty="0" err="1"/>
              <a:t>Magnetic</a:t>
            </a:r>
            <a:r>
              <a:rPr lang="fr-FR" sz="1266" dirty="0"/>
              <a:t> </a:t>
            </a:r>
            <a:r>
              <a:rPr lang="fr-FR" sz="1266" dirty="0" err="1"/>
              <a:t>Resonance</a:t>
            </a:r>
            <a:r>
              <a:rPr lang="fr-FR" sz="1266" dirty="0"/>
              <a:t> </a:t>
            </a:r>
            <a:r>
              <a:rPr lang="fr-FR" sz="1266" dirty="0" err="1"/>
              <a:t>Spectrography</a:t>
            </a:r>
            <a:r>
              <a:rPr lang="fr-FR" sz="1266" dirty="0"/>
              <a:t> (MRI)</a:t>
            </a:r>
          </a:p>
          <a:p>
            <a:r>
              <a:rPr lang="fr-FR" sz="1266" dirty="0"/>
              <a:t>Diffusion Imaging (DTI, DSI)</a:t>
            </a:r>
          </a:p>
        </p:txBody>
      </p:sp>
      <p:pic>
        <p:nvPicPr>
          <p:cNvPr id="3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5707" y="1191052"/>
            <a:ext cx="1749829" cy="1379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age 25" descr="pipeline.tiff">
            <a:extLst>
              <a:ext uri="{FF2B5EF4-FFF2-40B4-BE49-F238E27FC236}">
                <a16:creationId xmlns:a16="http://schemas.microsoft.com/office/drawing/2014/main" id="{A8C4C1DC-25E6-0C45-BE21-18ED062DA6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134" r="426" b="2126"/>
          <a:stretch/>
        </p:blipFill>
        <p:spPr>
          <a:xfrm>
            <a:off x="366219" y="2579977"/>
            <a:ext cx="1725985" cy="138588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403">
            <a:extLst>
              <a:ext uri="{FF2B5EF4-FFF2-40B4-BE49-F238E27FC236}">
                <a16:creationId xmlns:a16="http://schemas.microsoft.com/office/drawing/2014/main" id="{9CD33B98-CDB9-6B4B-9381-31B8BAC0FCAA}"/>
              </a:ext>
            </a:extLst>
          </p:cNvPr>
          <p:cNvSpPr/>
          <p:nvPr/>
        </p:nvSpPr>
        <p:spPr>
          <a:xfrm>
            <a:off x="2668563" y="1049198"/>
            <a:ext cx="2944583" cy="3081213"/>
          </a:xfrm>
          <a:prstGeom prst="roundRect">
            <a:avLst>
              <a:gd name="adj" fmla="val 4505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 sz="2812"/>
          </a:p>
        </p:txBody>
      </p:sp>
      <p:pic>
        <p:nvPicPr>
          <p:cNvPr id="58" name="droppedImage.pdf">
            <a:extLst>
              <a:ext uri="{FF2B5EF4-FFF2-40B4-BE49-F238E27FC236}">
                <a16:creationId xmlns:a16="http://schemas.microsoft.com/office/drawing/2014/main" id="{E3EBB8AE-F3F0-484E-BE95-EC4D09B444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81896" y="1250358"/>
            <a:ext cx="1562696" cy="1295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droppedImage.pdf">
            <a:extLst>
              <a:ext uri="{FF2B5EF4-FFF2-40B4-BE49-F238E27FC236}">
                <a16:creationId xmlns:a16="http://schemas.microsoft.com/office/drawing/2014/main" id="{435E178A-4FDE-2A42-AA1A-1FDB4A46F4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rcRect l="5844" t="15684" r="16556" b="20512"/>
          <a:stretch>
            <a:fillRect/>
          </a:stretch>
        </p:blipFill>
        <p:spPr>
          <a:xfrm>
            <a:off x="4208735" y="2566624"/>
            <a:ext cx="1268577" cy="12768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5" h="21498" extrusionOk="0">
                <a:moveTo>
                  <a:pt x="12986" y="0"/>
                </a:moveTo>
                <a:lnTo>
                  <a:pt x="12703" y="255"/>
                </a:lnTo>
                <a:cubicBezTo>
                  <a:pt x="12485" y="453"/>
                  <a:pt x="12398" y="481"/>
                  <a:pt x="12306" y="394"/>
                </a:cubicBezTo>
                <a:cubicBezTo>
                  <a:pt x="12131" y="228"/>
                  <a:pt x="12053" y="254"/>
                  <a:pt x="11857" y="537"/>
                </a:cubicBezTo>
                <a:cubicBezTo>
                  <a:pt x="11754" y="686"/>
                  <a:pt x="11677" y="974"/>
                  <a:pt x="11677" y="1218"/>
                </a:cubicBezTo>
                <a:cubicBezTo>
                  <a:pt x="11677" y="1598"/>
                  <a:pt x="11653" y="1644"/>
                  <a:pt x="11408" y="1706"/>
                </a:cubicBezTo>
                <a:cubicBezTo>
                  <a:pt x="11258" y="1745"/>
                  <a:pt x="10828" y="2030"/>
                  <a:pt x="10458" y="2338"/>
                </a:cubicBezTo>
                <a:cubicBezTo>
                  <a:pt x="10087" y="2646"/>
                  <a:pt x="9711" y="2921"/>
                  <a:pt x="9621" y="2952"/>
                </a:cubicBezTo>
                <a:cubicBezTo>
                  <a:pt x="9381" y="3032"/>
                  <a:pt x="8968" y="3584"/>
                  <a:pt x="8865" y="3964"/>
                </a:cubicBezTo>
                <a:cubicBezTo>
                  <a:pt x="8783" y="4264"/>
                  <a:pt x="8748" y="4292"/>
                  <a:pt x="8459" y="4264"/>
                </a:cubicBezTo>
                <a:cubicBezTo>
                  <a:pt x="8213" y="4240"/>
                  <a:pt x="8075" y="4296"/>
                  <a:pt x="7844" y="4515"/>
                </a:cubicBezTo>
                <a:cubicBezTo>
                  <a:pt x="7680" y="4670"/>
                  <a:pt x="7546" y="4868"/>
                  <a:pt x="7546" y="4954"/>
                </a:cubicBezTo>
                <a:cubicBezTo>
                  <a:pt x="7546" y="5179"/>
                  <a:pt x="7089" y="5881"/>
                  <a:pt x="6852" y="6019"/>
                </a:cubicBezTo>
                <a:cubicBezTo>
                  <a:pt x="6613" y="6159"/>
                  <a:pt x="6586" y="6532"/>
                  <a:pt x="6800" y="6700"/>
                </a:cubicBezTo>
                <a:cubicBezTo>
                  <a:pt x="6882" y="6765"/>
                  <a:pt x="6946" y="6854"/>
                  <a:pt x="6946" y="6897"/>
                </a:cubicBezTo>
                <a:cubicBezTo>
                  <a:pt x="6946" y="6941"/>
                  <a:pt x="7122" y="7326"/>
                  <a:pt x="7338" y="7753"/>
                </a:cubicBezTo>
                <a:cubicBezTo>
                  <a:pt x="7555" y="8180"/>
                  <a:pt x="7716" y="8556"/>
                  <a:pt x="7693" y="8590"/>
                </a:cubicBezTo>
                <a:cubicBezTo>
                  <a:pt x="7670" y="8625"/>
                  <a:pt x="7317" y="8658"/>
                  <a:pt x="6908" y="8662"/>
                </a:cubicBezTo>
                <a:cubicBezTo>
                  <a:pt x="6499" y="8666"/>
                  <a:pt x="6077" y="8712"/>
                  <a:pt x="5973" y="8765"/>
                </a:cubicBezTo>
                <a:cubicBezTo>
                  <a:pt x="5868" y="8818"/>
                  <a:pt x="5586" y="8840"/>
                  <a:pt x="5344" y="8814"/>
                </a:cubicBezTo>
                <a:cubicBezTo>
                  <a:pt x="5102" y="8788"/>
                  <a:pt x="4702" y="8757"/>
                  <a:pt x="4455" y="8743"/>
                </a:cubicBezTo>
                <a:cubicBezTo>
                  <a:pt x="4209" y="8729"/>
                  <a:pt x="3913" y="8670"/>
                  <a:pt x="3794" y="8608"/>
                </a:cubicBezTo>
                <a:cubicBezTo>
                  <a:pt x="3674" y="8547"/>
                  <a:pt x="3338" y="8492"/>
                  <a:pt x="3047" y="8492"/>
                </a:cubicBezTo>
                <a:cubicBezTo>
                  <a:pt x="2370" y="8490"/>
                  <a:pt x="1664" y="8287"/>
                  <a:pt x="1090" y="7927"/>
                </a:cubicBezTo>
                <a:cubicBezTo>
                  <a:pt x="620" y="7632"/>
                  <a:pt x="372" y="7571"/>
                  <a:pt x="372" y="7748"/>
                </a:cubicBezTo>
                <a:cubicBezTo>
                  <a:pt x="372" y="7805"/>
                  <a:pt x="287" y="7968"/>
                  <a:pt x="183" y="8107"/>
                </a:cubicBezTo>
                <a:cubicBezTo>
                  <a:pt x="-45" y="8409"/>
                  <a:pt x="-60" y="8935"/>
                  <a:pt x="140" y="9549"/>
                </a:cubicBezTo>
                <a:cubicBezTo>
                  <a:pt x="258" y="9909"/>
                  <a:pt x="263" y="10028"/>
                  <a:pt x="159" y="10185"/>
                </a:cubicBezTo>
                <a:cubicBezTo>
                  <a:pt x="57" y="10341"/>
                  <a:pt x="58" y="10452"/>
                  <a:pt x="164" y="10780"/>
                </a:cubicBezTo>
                <a:cubicBezTo>
                  <a:pt x="236" y="11003"/>
                  <a:pt x="329" y="11527"/>
                  <a:pt x="372" y="11945"/>
                </a:cubicBezTo>
                <a:cubicBezTo>
                  <a:pt x="415" y="12363"/>
                  <a:pt x="519" y="12838"/>
                  <a:pt x="608" y="13002"/>
                </a:cubicBezTo>
                <a:cubicBezTo>
                  <a:pt x="698" y="13166"/>
                  <a:pt x="774" y="13441"/>
                  <a:pt x="774" y="13616"/>
                </a:cubicBezTo>
                <a:cubicBezTo>
                  <a:pt x="774" y="13790"/>
                  <a:pt x="872" y="14204"/>
                  <a:pt x="991" y="14538"/>
                </a:cubicBezTo>
                <a:cubicBezTo>
                  <a:pt x="1289" y="15374"/>
                  <a:pt x="1971" y="16064"/>
                  <a:pt x="2792" y="16348"/>
                </a:cubicBezTo>
                <a:cubicBezTo>
                  <a:pt x="3121" y="16461"/>
                  <a:pt x="3509" y="16643"/>
                  <a:pt x="3652" y="16755"/>
                </a:cubicBezTo>
                <a:cubicBezTo>
                  <a:pt x="4009" y="17035"/>
                  <a:pt x="4491" y="17179"/>
                  <a:pt x="5093" y="17181"/>
                </a:cubicBezTo>
                <a:cubicBezTo>
                  <a:pt x="5682" y="17182"/>
                  <a:pt x="5765" y="17220"/>
                  <a:pt x="6100" y="17651"/>
                </a:cubicBezTo>
                <a:cubicBezTo>
                  <a:pt x="6265" y="17863"/>
                  <a:pt x="6352" y="18100"/>
                  <a:pt x="6355" y="18354"/>
                </a:cubicBezTo>
                <a:cubicBezTo>
                  <a:pt x="6361" y="18718"/>
                  <a:pt x="6393" y="18753"/>
                  <a:pt x="6979" y="19111"/>
                </a:cubicBezTo>
                <a:cubicBezTo>
                  <a:pt x="7643" y="19516"/>
                  <a:pt x="7775" y="19534"/>
                  <a:pt x="8114" y="19236"/>
                </a:cubicBezTo>
                <a:cubicBezTo>
                  <a:pt x="8239" y="19126"/>
                  <a:pt x="8401" y="19065"/>
                  <a:pt x="8492" y="19098"/>
                </a:cubicBezTo>
                <a:cubicBezTo>
                  <a:pt x="8623" y="19145"/>
                  <a:pt x="8636" y="19241"/>
                  <a:pt x="8572" y="19653"/>
                </a:cubicBezTo>
                <a:cubicBezTo>
                  <a:pt x="8530" y="19926"/>
                  <a:pt x="8492" y="20339"/>
                  <a:pt x="8492" y="20567"/>
                </a:cubicBezTo>
                <a:cubicBezTo>
                  <a:pt x="8490" y="20980"/>
                  <a:pt x="8490" y="20980"/>
                  <a:pt x="8969" y="21113"/>
                </a:cubicBezTo>
                <a:cubicBezTo>
                  <a:pt x="9233" y="21186"/>
                  <a:pt x="9684" y="21232"/>
                  <a:pt x="9966" y="21216"/>
                </a:cubicBezTo>
                <a:cubicBezTo>
                  <a:pt x="10475" y="21188"/>
                  <a:pt x="10480" y="21185"/>
                  <a:pt x="10642" y="20768"/>
                </a:cubicBezTo>
                <a:cubicBezTo>
                  <a:pt x="10821" y="20307"/>
                  <a:pt x="10961" y="20212"/>
                  <a:pt x="11190" y="20392"/>
                </a:cubicBezTo>
                <a:cubicBezTo>
                  <a:pt x="11304" y="20481"/>
                  <a:pt x="11368" y="20484"/>
                  <a:pt x="11455" y="20401"/>
                </a:cubicBezTo>
                <a:cubicBezTo>
                  <a:pt x="11623" y="20242"/>
                  <a:pt x="11883" y="20266"/>
                  <a:pt x="12329" y="20482"/>
                </a:cubicBezTo>
                <a:cubicBezTo>
                  <a:pt x="12546" y="20586"/>
                  <a:pt x="13268" y="20846"/>
                  <a:pt x="13936" y="21059"/>
                </a:cubicBezTo>
                <a:lnTo>
                  <a:pt x="15151" y="21449"/>
                </a:lnTo>
                <a:lnTo>
                  <a:pt x="15841" y="21324"/>
                </a:lnTo>
                <a:cubicBezTo>
                  <a:pt x="16439" y="21217"/>
                  <a:pt x="16584" y="21223"/>
                  <a:pt x="16942" y="21350"/>
                </a:cubicBezTo>
                <a:cubicBezTo>
                  <a:pt x="17641" y="21600"/>
                  <a:pt x="17925" y="21531"/>
                  <a:pt x="17717" y="21162"/>
                </a:cubicBezTo>
                <a:cubicBezTo>
                  <a:pt x="17637" y="21020"/>
                  <a:pt x="17705" y="20920"/>
                  <a:pt x="18105" y="20593"/>
                </a:cubicBezTo>
                <a:cubicBezTo>
                  <a:pt x="18371" y="20376"/>
                  <a:pt x="18619" y="20199"/>
                  <a:pt x="18658" y="20199"/>
                </a:cubicBezTo>
                <a:cubicBezTo>
                  <a:pt x="18696" y="20199"/>
                  <a:pt x="18785" y="20129"/>
                  <a:pt x="18852" y="20043"/>
                </a:cubicBezTo>
                <a:cubicBezTo>
                  <a:pt x="18963" y="19898"/>
                  <a:pt x="19000" y="19902"/>
                  <a:pt x="19301" y="20105"/>
                </a:cubicBezTo>
                <a:cubicBezTo>
                  <a:pt x="19613" y="20316"/>
                  <a:pt x="19639" y="20317"/>
                  <a:pt x="19887" y="20168"/>
                </a:cubicBezTo>
                <a:cubicBezTo>
                  <a:pt x="20029" y="20082"/>
                  <a:pt x="20278" y="19952"/>
                  <a:pt x="20444" y="19877"/>
                </a:cubicBezTo>
                <a:cubicBezTo>
                  <a:pt x="20701" y="19761"/>
                  <a:pt x="20781" y="19633"/>
                  <a:pt x="20974" y="19026"/>
                </a:cubicBezTo>
                <a:cubicBezTo>
                  <a:pt x="21098" y="18633"/>
                  <a:pt x="21183" y="18281"/>
                  <a:pt x="21158" y="18242"/>
                </a:cubicBezTo>
                <a:cubicBezTo>
                  <a:pt x="21133" y="18203"/>
                  <a:pt x="21172" y="17862"/>
                  <a:pt x="21248" y="17485"/>
                </a:cubicBezTo>
                <a:lnTo>
                  <a:pt x="21385" y="16800"/>
                </a:lnTo>
                <a:lnTo>
                  <a:pt x="20988" y="16218"/>
                </a:lnTo>
                <a:cubicBezTo>
                  <a:pt x="20770" y="15898"/>
                  <a:pt x="20591" y="15597"/>
                  <a:pt x="20591" y="15546"/>
                </a:cubicBezTo>
                <a:cubicBezTo>
                  <a:pt x="20591" y="15495"/>
                  <a:pt x="20501" y="15280"/>
                  <a:pt x="20388" y="15067"/>
                </a:cubicBezTo>
                <a:cubicBezTo>
                  <a:pt x="20156" y="14631"/>
                  <a:pt x="19899" y="14493"/>
                  <a:pt x="18639" y="14117"/>
                </a:cubicBezTo>
                <a:cubicBezTo>
                  <a:pt x="17972" y="13919"/>
                  <a:pt x="17694" y="13768"/>
                  <a:pt x="17051" y="13262"/>
                </a:cubicBezTo>
                <a:cubicBezTo>
                  <a:pt x="16622" y="12924"/>
                  <a:pt x="16238" y="12648"/>
                  <a:pt x="16191" y="12648"/>
                </a:cubicBezTo>
                <a:cubicBezTo>
                  <a:pt x="16144" y="12648"/>
                  <a:pt x="16015" y="12466"/>
                  <a:pt x="15907" y="12245"/>
                </a:cubicBezTo>
                <a:cubicBezTo>
                  <a:pt x="15799" y="12024"/>
                  <a:pt x="15621" y="11702"/>
                  <a:pt x="15510" y="11528"/>
                </a:cubicBezTo>
                <a:cubicBezTo>
                  <a:pt x="15313" y="11221"/>
                  <a:pt x="15314" y="11205"/>
                  <a:pt x="15486" y="10870"/>
                </a:cubicBezTo>
                <a:cubicBezTo>
                  <a:pt x="15584" y="10681"/>
                  <a:pt x="15706" y="10525"/>
                  <a:pt x="15761" y="10525"/>
                </a:cubicBezTo>
                <a:cubicBezTo>
                  <a:pt x="15815" y="10525"/>
                  <a:pt x="15883" y="10775"/>
                  <a:pt x="15912" y="11081"/>
                </a:cubicBezTo>
                <a:cubicBezTo>
                  <a:pt x="15954" y="11529"/>
                  <a:pt x="16013" y="11665"/>
                  <a:pt x="16205" y="11788"/>
                </a:cubicBezTo>
                <a:cubicBezTo>
                  <a:pt x="16626" y="12059"/>
                  <a:pt x="17377" y="12794"/>
                  <a:pt x="17448" y="13006"/>
                </a:cubicBezTo>
                <a:cubicBezTo>
                  <a:pt x="17488" y="13127"/>
                  <a:pt x="17627" y="13235"/>
                  <a:pt x="17783" y="13266"/>
                </a:cubicBezTo>
                <a:cubicBezTo>
                  <a:pt x="17930" y="13295"/>
                  <a:pt x="18133" y="13337"/>
                  <a:pt x="18232" y="13356"/>
                </a:cubicBezTo>
                <a:cubicBezTo>
                  <a:pt x="18332" y="13375"/>
                  <a:pt x="18630" y="13327"/>
                  <a:pt x="18894" y="13253"/>
                </a:cubicBezTo>
                <a:cubicBezTo>
                  <a:pt x="19551" y="13068"/>
                  <a:pt x="19879" y="12656"/>
                  <a:pt x="19962" y="11900"/>
                </a:cubicBezTo>
                <a:cubicBezTo>
                  <a:pt x="20024" y="11344"/>
                  <a:pt x="20014" y="11322"/>
                  <a:pt x="19660" y="10951"/>
                </a:cubicBezTo>
                <a:cubicBezTo>
                  <a:pt x="19460" y="10742"/>
                  <a:pt x="19296" y="10543"/>
                  <a:pt x="19296" y="10512"/>
                </a:cubicBezTo>
                <a:cubicBezTo>
                  <a:pt x="19296" y="10480"/>
                  <a:pt x="19481" y="10237"/>
                  <a:pt x="19702" y="9970"/>
                </a:cubicBezTo>
                <a:cubicBezTo>
                  <a:pt x="20110" y="9478"/>
                  <a:pt x="20379" y="9273"/>
                  <a:pt x="20964" y="9020"/>
                </a:cubicBezTo>
                <a:cubicBezTo>
                  <a:pt x="21143" y="8943"/>
                  <a:pt x="21335" y="8771"/>
                  <a:pt x="21390" y="8635"/>
                </a:cubicBezTo>
                <a:cubicBezTo>
                  <a:pt x="21540" y="8260"/>
                  <a:pt x="21509" y="7526"/>
                  <a:pt x="21333" y="7287"/>
                </a:cubicBezTo>
                <a:cubicBezTo>
                  <a:pt x="21163" y="7057"/>
                  <a:pt x="20789" y="5878"/>
                  <a:pt x="20789" y="5567"/>
                </a:cubicBezTo>
                <a:cubicBezTo>
                  <a:pt x="20789" y="5448"/>
                  <a:pt x="20663" y="5303"/>
                  <a:pt x="20454" y="5186"/>
                </a:cubicBezTo>
                <a:cubicBezTo>
                  <a:pt x="20102" y="4990"/>
                  <a:pt x="20070" y="4910"/>
                  <a:pt x="19905" y="3870"/>
                </a:cubicBezTo>
                <a:cubicBezTo>
                  <a:pt x="19798" y="3192"/>
                  <a:pt x="19497" y="2731"/>
                  <a:pt x="19078" y="2602"/>
                </a:cubicBezTo>
                <a:cubicBezTo>
                  <a:pt x="18898" y="2547"/>
                  <a:pt x="18745" y="2438"/>
                  <a:pt x="18738" y="2360"/>
                </a:cubicBezTo>
                <a:cubicBezTo>
                  <a:pt x="18731" y="2283"/>
                  <a:pt x="18716" y="2184"/>
                  <a:pt x="18710" y="2141"/>
                </a:cubicBezTo>
                <a:cubicBezTo>
                  <a:pt x="18703" y="2098"/>
                  <a:pt x="18513" y="2215"/>
                  <a:pt x="18284" y="2401"/>
                </a:cubicBezTo>
                <a:cubicBezTo>
                  <a:pt x="18055" y="2586"/>
                  <a:pt x="17812" y="2737"/>
                  <a:pt x="17746" y="2737"/>
                </a:cubicBezTo>
                <a:cubicBezTo>
                  <a:pt x="17679" y="2737"/>
                  <a:pt x="17598" y="2801"/>
                  <a:pt x="17566" y="2880"/>
                </a:cubicBezTo>
                <a:cubicBezTo>
                  <a:pt x="17534" y="2959"/>
                  <a:pt x="17396" y="3063"/>
                  <a:pt x="17259" y="3113"/>
                </a:cubicBezTo>
                <a:cubicBezTo>
                  <a:pt x="17036" y="3193"/>
                  <a:pt x="17021" y="3230"/>
                  <a:pt x="17112" y="3458"/>
                </a:cubicBezTo>
                <a:cubicBezTo>
                  <a:pt x="17297" y="3918"/>
                  <a:pt x="17145" y="4017"/>
                  <a:pt x="16753" y="3691"/>
                </a:cubicBezTo>
                <a:cubicBezTo>
                  <a:pt x="16351" y="3356"/>
                  <a:pt x="16248" y="3336"/>
                  <a:pt x="15997" y="3552"/>
                </a:cubicBezTo>
                <a:cubicBezTo>
                  <a:pt x="15829" y="3695"/>
                  <a:pt x="15812" y="3695"/>
                  <a:pt x="15756" y="3529"/>
                </a:cubicBezTo>
                <a:cubicBezTo>
                  <a:pt x="15722" y="3431"/>
                  <a:pt x="15661" y="3266"/>
                  <a:pt x="15619" y="3162"/>
                </a:cubicBezTo>
                <a:cubicBezTo>
                  <a:pt x="15577" y="3058"/>
                  <a:pt x="15436" y="2656"/>
                  <a:pt x="15307" y="2266"/>
                </a:cubicBezTo>
                <a:cubicBezTo>
                  <a:pt x="15177" y="1875"/>
                  <a:pt x="14987" y="1494"/>
                  <a:pt x="14877" y="1415"/>
                </a:cubicBezTo>
                <a:cubicBezTo>
                  <a:pt x="14768" y="1337"/>
                  <a:pt x="14297" y="987"/>
                  <a:pt x="13832" y="636"/>
                </a:cubicBezTo>
                <a:lnTo>
                  <a:pt x="1298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0" name="droppedImage.pdf">
            <a:extLst>
              <a:ext uri="{FF2B5EF4-FFF2-40B4-BE49-F238E27FC236}">
                <a16:creationId xmlns:a16="http://schemas.microsoft.com/office/drawing/2014/main" id="{2E12400B-4E42-0640-9C73-B22C255D10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rcRect l="10291" t="11115" r="7524" b="4024"/>
          <a:stretch>
            <a:fillRect/>
          </a:stretch>
        </p:blipFill>
        <p:spPr>
          <a:xfrm>
            <a:off x="2728733" y="2574778"/>
            <a:ext cx="1178769" cy="1248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72" extrusionOk="0">
                <a:moveTo>
                  <a:pt x="8074" y="0"/>
                </a:moveTo>
                <a:cubicBezTo>
                  <a:pt x="7937" y="0"/>
                  <a:pt x="7761" y="50"/>
                  <a:pt x="7681" y="115"/>
                </a:cubicBezTo>
                <a:cubicBezTo>
                  <a:pt x="7601" y="180"/>
                  <a:pt x="7309" y="271"/>
                  <a:pt x="7032" y="317"/>
                </a:cubicBezTo>
                <a:cubicBezTo>
                  <a:pt x="6755" y="363"/>
                  <a:pt x="6299" y="506"/>
                  <a:pt x="6020" y="634"/>
                </a:cubicBezTo>
                <a:cubicBezTo>
                  <a:pt x="5741" y="762"/>
                  <a:pt x="5383" y="907"/>
                  <a:pt x="5223" y="960"/>
                </a:cubicBezTo>
                <a:cubicBezTo>
                  <a:pt x="5062" y="1013"/>
                  <a:pt x="4701" y="1181"/>
                  <a:pt x="4426" y="1332"/>
                </a:cubicBezTo>
                <a:cubicBezTo>
                  <a:pt x="3190" y="2009"/>
                  <a:pt x="3104" y="2076"/>
                  <a:pt x="3056" y="2316"/>
                </a:cubicBezTo>
                <a:cubicBezTo>
                  <a:pt x="3026" y="2463"/>
                  <a:pt x="2957" y="2542"/>
                  <a:pt x="2877" y="2532"/>
                </a:cubicBezTo>
                <a:cubicBezTo>
                  <a:pt x="2615" y="2496"/>
                  <a:pt x="2363" y="2810"/>
                  <a:pt x="1891" y="3744"/>
                </a:cubicBezTo>
                <a:cubicBezTo>
                  <a:pt x="1567" y="4384"/>
                  <a:pt x="1408" y="4797"/>
                  <a:pt x="1416" y="4980"/>
                </a:cubicBezTo>
                <a:cubicBezTo>
                  <a:pt x="1422" y="5132"/>
                  <a:pt x="1402" y="5277"/>
                  <a:pt x="1375" y="5302"/>
                </a:cubicBezTo>
                <a:cubicBezTo>
                  <a:pt x="1347" y="5327"/>
                  <a:pt x="1417" y="5649"/>
                  <a:pt x="1528" y="6023"/>
                </a:cubicBezTo>
                <a:cubicBezTo>
                  <a:pt x="1639" y="6398"/>
                  <a:pt x="1706" y="6743"/>
                  <a:pt x="1676" y="6786"/>
                </a:cubicBezTo>
                <a:cubicBezTo>
                  <a:pt x="1572" y="6937"/>
                  <a:pt x="1227" y="7883"/>
                  <a:pt x="1226" y="8017"/>
                </a:cubicBezTo>
                <a:cubicBezTo>
                  <a:pt x="1226" y="8095"/>
                  <a:pt x="1019" y="8269"/>
                  <a:pt x="746" y="8426"/>
                </a:cubicBezTo>
                <a:cubicBezTo>
                  <a:pt x="108" y="8794"/>
                  <a:pt x="0" y="9003"/>
                  <a:pt x="0" y="9883"/>
                </a:cubicBezTo>
                <a:cubicBezTo>
                  <a:pt x="0" y="10451"/>
                  <a:pt x="39" y="10661"/>
                  <a:pt x="184" y="10917"/>
                </a:cubicBezTo>
                <a:cubicBezTo>
                  <a:pt x="284" y="11093"/>
                  <a:pt x="347" y="11309"/>
                  <a:pt x="322" y="11394"/>
                </a:cubicBezTo>
                <a:cubicBezTo>
                  <a:pt x="297" y="11480"/>
                  <a:pt x="311" y="11623"/>
                  <a:pt x="353" y="11716"/>
                </a:cubicBezTo>
                <a:cubicBezTo>
                  <a:pt x="394" y="11809"/>
                  <a:pt x="447" y="11980"/>
                  <a:pt x="475" y="12097"/>
                </a:cubicBezTo>
                <a:cubicBezTo>
                  <a:pt x="539" y="12366"/>
                  <a:pt x="849" y="12630"/>
                  <a:pt x="1099" y="12630"/>
                </a:cubicBezTo>
                <a:cubicBezTo>
                  <a:pt x="1446" y="12630"/>
                  <a:pt x="2071" y="13010"/>
                  <a:pt x="2177" y="13283"/>
                </a:cubicBezTo>
                <a:cubicBezTo>
                  <a:pt x="2267" y="13515"/>
                  <a:pt x="2256" y="13547"/>
                  <a:pt x="2019" y="13728"/>
                </a:cubicBezTo>
                <a:cubicBezTo>
                  <a:pt x="1877" y="13836"/>
                  <a:pt x="1738" y="14005"/>
                  <a:pt x="1707" y="14101"/>
                </a:cubicBezTo>
                <a:cubicBezTo>
                  <a:pt x="1676" y="14197"/>
                  <a:pt x="1549" y="14344"/>
                  <a:pt x="1426" y="14431"/>
                </a:cubicBezTo>
                <a:cubicBezTo>
                  <a:pt x="1231" y="14569"/>
                  <a:pt x="1205" y="14633"/>
                  <a:pt x="1247" y="14914"/>
                </a:cubicBezTo>
                <a:cubicBezTo>
                  <a:pt x="1288" y="15187"/>
                  <a:pt x="1271" y="15243"/>
                  <a:pt x="1129" y="15277"/>
                </a:cubicBezTo>
                <a:cubicBezTo>
                  <a:pt x="906" y="15329"/>
                  <a:pt x="868" y="15854"/>
                  <a:pt x="1063" y="16182"/>
                </a:cubicBezTo>
                <a:cubicBezTo>
                  <a:pt x="1143" y="16317"/>
                  <a:pt x="1166" y="16321"/>
                  <a:pt x="1303" y="16209"/>
                </a:cubicBezTo>
                <a:cubicBezTo>
                  <a:pt x="1439" y="16099"/>
                  <a:pt x="1473" y="16096"/>
                  <a:pt x="1646" y="16205"/>
                </a:cubicBezTo>
                <a:cubicBezTo>
                  <a:pt x="1845" y="16331"/>
                  <a:pt x="1899" y="16621"/>
                  <a:pt x="1748" y="16756"/>
                </a:cubicBezTo>
                <a:cubicBezTo>
                  <a:pt x="1689" y="16809"/>
                  <a:pt x="1746" y="16893"/>
                  <a:pt x="1921" y="17009"/>
                </a:cubicBezTo>
                <a:cubicBezTo>
                  <a:pt x="2065" y="17104"/>
                  <a:pt x="2245" y="17297"/>
                  <a:pt x="2325" y="17436"/>
                </a:cubicBezTo>
                <a:cubicBezTo>
                  <a:pt x="2719" y="18121"/>
                  <a:pt x="3591" y="18731"/>
                  <a:pt x="4364" y="18861"/>
                </a:cubicBezTo>
                <a:cubicBezTo>
                  <a:pt x="4531" y="18889"/>
                  <a:pt x="4813" y="18995"/>
                  <a:pt x="4988" y="19099"/>
                </a:cubicBezTo>
                <a:cubicBezTo>
                  <a:pt x="5162" y="19203"/>
                  <a:pt x="5447" y="19314"/>
                  <a:pt x="5621" y="19343"/>
                </a:cubicBezTo>
                <a:cubicBezTo>
                  <a:pt x="5796" y="19372"/>
                  <a:pt x="5967" y="19444"/>
                  <a:pt x="6005" y="19504"/>
                </a:cubicBezTo>
                <a:cubicBezTo>
                  <a:pt x="6042" y="19564"/>
                  <a:pt x="6251" y="19692"/>
                  <a:pt x="6465" y="19789"/>
                </a:cubicBezTo>
                <a:cubicBezTo>
                  <a:pt x="6792" y="19937"/>
                  <a:pt x="6847" y="19998"/>
                  <a:pt x="6827" y="20170"/>
                </a:cubicBezTo>
                <a:cubicBezTo>
                  <a:pt x="6815" y="20283"/>
                  <a:pt x="6858" y="20413"/>
                  <a:pt x="6919" y="20459"/>
                </a:cubicBezTo>
                <a:cubicBezTo>
                  <a:pt x="7066" y="20569"/>
                  <a:pt x="8555" y="20669"/>
                  <a:pt x="8555" y="20570"/>
                </a:cubicBezTo>
                <a:cubicBezTo>
                  <a:pt x="8555" y="20529"/>
                  <a:pt x="8636" y="20405"/>
                  <a:pt x="8734" y="20294"/>
                </a:cubicBezTo>
                <a:lnTo>
                  <a:pt x="8907" y="20092"/>
                </a:lnTo>
                <a:lnTo>
                  <a:pt x="9234" y="20257"/>
                </a:lnTo>
                <a:cubicBezTo>
                  <a:pt x="9413" y="20349"/>
                  <a:pt x="9638" y="20488"/>
                  <a:pt x="9735" y="20565"/>
                </a:cubicBezTo>
                <a:cubicBezTo>
                  <a:pt x="9845" y="20652"/>
                  <a:pt x="9954" y="20679"/>
                  <a:pt x="10027" y="20639"/>
                </a:cubicBezTo>
                <a:cubicBezTo>
                  <a:pt x="10171" y="20558"/>
                  <a:pt x="10503" y="20627"/>
                  <a:pt x="11539" y="20942"/>
                </a:cubicBezTo>
                <a:cubicBezTo>
                  <a:pt x="11985" y="21077"/>
                  <a:pt x="12663" y="21273"/>
                  <a:pt x="13047" y="21378"/>
                </a:cubicBezTo>
                <a:cubicBezTo>
                  <a:pt x="13431" y="21483"/>
                  <a:pt x="13825" y="21570"/>
                  <a:pt x="13921" y="21571"/>
                </a:cubicBezTo>
                <a:cubicBezTo>
                  <a:pt x="14332" y="21578"/>
                  <a:pt x="14960" y="21320"/>
                  <a:pt x="15515" y="20919"/>
                </a:cubicBezTo>
                <a:cubicBezTo>
                  <a:pt x="15839" y="20684"/>
                  <a:pt x="16319" y="20393"/>
                  <a:pt x="16583" y="20271"/>
                </a:cubicBezTo>
                <a:cubicBezTo>
                  <a:pt x="16847" y="20149"/>
                  <a:pt x="17112" y="19994"/>
                  <a:pt x="17171" y="19922"/>
                </a:cubicBezTo>
                <a:cubicBezTo>
                  <a:pt x="17230" y="19849"/>
                  <a:pt x="17383" y="19763"/>
                  <a:pt x="17513" y="19734"/>
                </a:cubicBezTo>
                <a:cubicBezTo>
                  <a:pt x="17760" y="19678"/>
                  <a:pt x="17854" y="19595"/>
                  <a:pt x="18188" y="19141"/>
                </a:cubicBezTo>
                <a:cubicBezTo>
                  <a:pt x="18381" y="18877"/>
                  <a:pt x="18733" y="18113"/>
                  <a:pt x="18827" y="17753"/>
                </a:cubicBezTo>
                <a:cubicBezTo>
                  <a:pt x="18858" y="17630"/>
                  <a:pt x="18799" y="17528"/>
                  <a:pt x="18627" y="17395"/>
                </a:cubicBezTo>
                <a:cubicBezTo>
                  <a:pt x="18360" y="17188"/>
                  <a:pt x="18400" y="17023"/>
                  <a:pt x="18714" y="17023"/>
                </a:cubicBezTo>
                <a:cubicBezTo>
                  <a:pt x="19185" y="17023"/>
                  <a:pt x="19601" y="16592"/>
                  <a:pt x="20196" y="15493"/>
                </a:cubicBezTo>
                <a:cubicBezTo>
                  <a:pt x="20797" y="14383"/>
                  <a:pt x="21033" y="13803"/>
                  <a:pt x="21019" y="13476"/>
                </a:cubicBezTo>
                <a:cubicBezTo>
                  <a:pt x="21011" y="13283"/>
                  <a:pt x="21039" y="13076"/>
                  <a:pt x="21080" y="13016"/>
                </a:cubicBezTo>
                <a:cubicBezTo>
                  <a:pt x="21121" y="12957"/>
                  <a:pt x="21184" y="12483"/>
                  <a:pt x="21218" y="11964"/>
                </a:cubicBezTo>
                <a:cubicBezTo>
                  <a:pt x="21253" y="11445"/>
                  <a:pt x="21347" y="10723"/>
                  <a:pt x="21428" y="10356"/>
                </a:cubicBezTo>
                <a:cubicBezTo>
                  <a:pt x="21509" y="9989"/>
                  <a:pt x="21579" y="9371"/>
                  <a:pt x="21586" y="8982"/>
                </a:cubicBezTo>
                <a:cubicBezTo>
                  <a:pt x="21600" y="8231"/>
                  <a:pt x="21456" y="7837"/>
                  <a:pt x="21044" y="7503"/>
                </a:cubicBezTo>
                <a:cubicBezTo>
                  <a:pt x="20917" y="7400"/>
                  <a:pt x="20885" y="7317"/>
                  <a:pt x="20937" y="7227"/>
                </a:cubicBezTo>
                <a:cubicBezTo>
                  <a:pt x="21041" y="7051"/>
                  <a:pt x="20926" y="6455"/>
                  <a:pt x="20712" y="6079"/>
                </a:cubicBezTo>
                <a:cubicBezTo>
                  <a:pt x="20614" y="5906"/>
                  <a:pt x="20488" y="5638"/>
                  <a:pt x="20431" y="5481"/>
                </a:cubicBezTo>
                <a:cubicBezTo>
                  <a:pt x="20375" y="5325"/>
                  <a:pt x="20249" y="5135"/>
                  <a:pt x="20155" y="5059"/>
                </a:cubicBezTo>
                <a:cubicBezTo>
                  <a:pt x="20061" y="4982"/>
                  <a:pt x="19987" y="4879"/>
                  <a:pt x="19987" y="4833"/>
                </a:cubicBezTo>
                <a:cubicBezTo>
                  <a:pt x="19987" y="4708"/>
                  <a:pt x="18518" y="3450"/>
                  <a:pt x="18372" y="3450"/>
                </a:cubicBezTo>
                <a:cubicBezTo>
                  <a:pt x="18302" y="3450"/>
                  <a:pt x="18103" y="3247"/>
                  <a:pt x="17927" y="3000"/>
                </a:cubicBezTo>
                <a:cubicBezTo>
                  <a:pt x="17581" y="2514"/>
                  <a:pt x="17197" y="2067"/>
                  <a:pt x="16828" y="1714"/>
                </a:cubicBezTo>
                <a:cubicBezTo>
                  <a:pt x="16655" y="1548"/>
                  <a:pt x="16517" y="1489"/>
                  <a:pt x="16282" y="1489"/>
                </a:cubicBezTo>
                <a:cubicBezTo>
                  <a:pt x="16069" y="1489"/>
                  <a:pt x="15805" y="1400"/>
                  <a:pt x="15479" y="1213"/>
                </a:cubicBezTo>
                <a:cubicBezTo>
                  <a:pt x="15179" y="1040"/>
                  <a:pt x="14935" y="950"/>
                  <a:pt x="14835" y="979"/>
                </a:cubicBezTo>
                <a:cubicBezTo>
                  <a:pt x="14747" y="1004"/>
                  <a:pt x="14547" y="952"/>
                  <a:pt x="14386" y="864"/>
                </a:cubicBezTo>
                <a:cubicBezTo>
                  <a:pt x="14225" y="776"/>
                  <a:pt x="14006" y="703"/>
                  <a:pt x="13895" y="703"/>
                </a:cubicBezTo>
                <a:cubicBezTo>
                  <a:pt x="13785" y="703"/>
                  <a:pt x="13550" y="618"/>
                  <a:pt x="13374" y="510"/>
                </a:cubicBezTo>
                <a:cubicBezTo>
                  <a:pt x="13197" y="402"/>
                  <a:pt x="12987" y="312"/>
                  <a:pt x="12909" y="312"/>
                </a:cubicBezTo>
                <a:cubicBezTo>
                  <a:pt x="12831" y="312"/>
                  <a:pt x="12447" y="239"/>
                  <a:pt x="12055" y="152"/>
                </a:cubicBezTo>
                <a:cubicBezTo>
                  <a:pt x="11280" y="-22"/>
                  <a:pt x="10552" y="4"/>
                  <a:pt x="10287" y="211"/>
                </a:cubicBezTo>
                <a:cubicBezTo>
                  <a:pt x="10184" y="292"/>
                  <a:pt x="10095" y="302"/>
                  <a:pt x="9981" y="248"/>
                </a:cubicBezTo>
                <a:cubicBezTo>
                  <a:pt x="9813" y="169"/>
                  <a:pt x="8511" y="0"/>
                  <a:pt x="807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1" name="droppedImage.pdf">
            <a:extLst>
              <a:ext uri="{FF2B5EF4-FFF2-40B4-BE49-F238E27FC236}">
                <a16:creationId xmlns:a16="http://schemas.microsoft.com/office/drawing/2014/main" id="{36401394-ED8A-BB40-BC12-DDF493238E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32581" y="1186791"/>
            <a:ext cx="1376253" cy="1447074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359">
            <a:extLst>
              <a:ext uri="{FF2B5EF4-FFF2-40B4-BE49-F238E27FC236}">
                <a16:creationId xmlns:a16="http://schemas.microsoft.com/office/drawing/2014/main" id="{8B1AF697-BE0B-6A4F-B391-2A789CE3A1A5}"/>
              </a:ext>
            </a:extLst>
          </p:cNvPr>
          <p:cNvSpPr/>
          <p:nvPr/>
        </p:nvSpPr>
        <p:spPr>
          <a:xfrm>
            <a:off x="2653477" y="4338860"/>
            <a:ext cx="2959669" cy="33175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ctr" defTabSz="584200">
              <a:def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lang="fr-FR" sz="1687" dirty="0"/>
              <a:t>Network science &amp; </a:t>
            </a:r>
            <a:r>
              <a:rPr lang="fr-FR" sz="1687" dirty="0" err="1"/>
              <a:t>Connectomics</a:t>
            </a:r>
            <a:endParaRPr lang="fr-FR" sz="1687" dirty="0"/>
          </a:p>
        </p:txBody>
      </p:sp>
      <p:sp>
        <p:nvSpPr>
          <p:cNvPr id="44" name="Shape 361">
            <a:extLst>
              <a:ext uri="{FF2B5EF4-FFF2-40B4-BE49-F238E27FC236}">
                <a16:creationId xmlns:a16="http://schemas.microsoft.com/office/drawing/2014/main" id="{DE436FCB-DA04-9A44-AD11-C6511AA972B4}"/>
              </a:ext>
            </a:extLst>
          </p:cNvPr>
          <p:cNvSpPr/>
          <p:nvPr/>
        </p:nvSpPr>
        <p:spPr>
          <a:xfrm>
            <a:off x="9767543" y="4216196"/>
            <a:ext cx="2178226" cy="59138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ctr" defTabSz="584200">
              <a:defRPr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lang="fr-FR" sz="1687" dirty="0" err="1"/>
              <a:t>Therapeutic</a:t>
            </a:r>
            <a:r>
              <a:rPr lang="fr-FR" sz="1687" dirty="0"/>
              <a:t> Intervention</a:t>
            </a:r>
            <a:endParaRPr sz="1687" dirty="0"/>
          </a:p>
        </p:txBody>
      </p:sp>
      <p:sp>
        <p:nvSpPr>
          <p:cNvPr id="49" name="Shape 360">
            <a:extLst>
              <a:ext uri="{FF2B5EF4-FFF2-40B4-BE49-F238E27FC236}">
                <a16:creationId xmlns:a16="http://schemas.microsoft.com/office/drawing/2014/main" id="{EFF6EECA-5C38-A944-B95B-1DABC9935952}"/>
              </a:ext>
            </a:extLst>
          </p:cNvPr>
          <p:cNvSpPr/>
          <p:nvPr/>
        </p:nvSpPr>
        <p:spPr>
          <a:xfrm>
            <a:off x="5550382" y="1089267"/>
            <a:ext cx="579831" cy="571501"/>
          </a:xfrm>
          <a:prstGeom prst="rightArrow">
            <a:avLst>
              <a:gd name="adj1" fmla="val 32000"/>
              <a:gd name="adj2" fmla="val 64933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410751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 sz="2812"/>
          </a:p>
        </p:txBody>
      </p:sp>
      <p:sp>
        <p:nvSpPr>
          <p:cNvPr id="50" name="Shape 360">
            <a:extLst>
              <a:ext uri="{FF2B5EF4-FFF2-40B4-BE49-F238E27FC236}">
                <a16:creationId xmlns:a16="http://schemas.microsoft.com/office/drawing/2014/main" id="{15E052F4-EF2E-2E4E-A7A1-DF53F9395052}"/>
              </a:ext>
            </a:extLst>
          </p:cNvPr>
          <p:cNvSpPr/>
          <p:nvPr/>
        </p:nvSpPr>
        <p:spPr>
          <a:xfrm>
            <a:off x="2215452" y="1089267"/>
            <a:ext cx="579831" cy="571501"/>
          </a:xfrm>
          <a:prstGeom prst="rightArrow">
            <a:avLst>
              <a:gd name="adj1" fmla="val 32000"/>
              <a:gd name="adj2" fmla="val 64933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410751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 sz="2812"/>
          </a:p>
        </p:txBody>
      </p:sp>
      <p:sp>
        <p:nvSpPr>
          <p:cNvPr id="51" name="Shape 360">
            <a:extLst>
              <a:ext uri="{FF2B5EF4-FFF2-40B4-BE49-F238E27FC236}">
                <a16:creationId xmlns:a16="http://schemas.microsoft.com/office/drawing/2014/main" id="{C42BFD08-BA02-844A-A15D-13C57D516C9A}"/>
              </a:ext>
            </a:extLst>
          </p:cNvPr>
          <p:cNvSpPr/>
          <p:nvPr/>
        </p:nvSpPr>
        <p:spPr>
          <a:xfrm>
            <a:off x="9258514" y="1118036"/>
            <a:ext cx="579831" cy="571501"/>
          </a:xfrm>
          <a:prstGeom prst="rightArrow">
            <a:avLst>
              <a:gd name="adj1" fmla="val 32000"/>
              <a:gd name="adj2" fmla="val 64933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410751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 sz="2812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F29E88-DC30-8D4A-96CE-BBCFE18713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1475" y="2589805"/>
            <a:ext cx="1921551" cy="1439882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D7F0C85E-1FF5-4A42-9F40-77E3E69D02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892" y="1862921"/>
            <a:ext cx="1913239" cy="98440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079678B-1EFC-7B4B-9EC1-FE9A8B2F17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691" y="1376176"/>
            <a:ext cx="1191642" cy="725880"/>
          </a:xfrm>
          <a:prstGeom prst="rect">
            <a:avLst/>
          </a:prstGeom>
        </p:spPr>
      </p:pic>
      <p:pic>
        <p:nvPicPr>
          <p:cNvPr id="11" name="AAL_3d_network_esverdeado.png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529475" y="1293265"/>
            <a:ext cx="1248614" cy="1523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0F1779A-3DC0-B94C-9AAD-29F9254CAD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81431" y="2789404"/>
            <a:ext cx="2204938" cy="131487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75B9190-A81B-354B-94DD-EEDF069C04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74918" y="3542520"/>
            <a:ext cx="469900" cy="469900"/>
          </a:xfrm>
          <a:prstGeom prst="rect">
            <a:avLst/>
          </a:prstGeom>
        </p:spPr>
      </p:pic>
      <p:sp>
        <p:nvSpPr>
          <p:cNvPr id="53" name="Shape 385">
            <a:extLst>
              <a:ext uri="{FF2B5EF4-FFF2-40B4-BE49-F238E27FC236}">
                <a16:creationId xmlns:a16="http://schemas.microsoft.com/office/drawing/2014/main" id="{E76C106E-24B5-5043-9837-6B24B6586694}"/>
              </a:ext>
            </a:extLst>
          </p:cNvPr>
          <p:cNvSpPr/>
          <p:nvPr/>
        </p:nvSpPr>
        <p:spPr>
          <a:xfrm>
            <a:off x="2653478" y="6273409"/>
            <a:ext cx="2959668" cy="288477"/>
          </a:xfrm>
          <a:prstGeom prst="rect">
            <a:avLst/>
          </a:prstGeom>
          <a:blipFill>
            <a:blip r:embed="rId1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ctr" defTabSz="584200">
              <a:defRPr sz="2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lang="fr-FR" sz="1406" dirty="0"/>
              <a:t>FSL, </a:t>
            </a:r>
            <a:r>
              <a:rPr lang="fr-FR" sz="1406" dirty="0" err="1"/>
              <a:t>MrTrix</a:t>
            </a:r>
            <a:r>
              <a:rPr lang="fr-FR" sz="1406" dirty="0"/>
              <a:t>, </a:t>
            </a:r>
            <a:r>
              <a:rPr lang="fr-FR" sz="1406" dirty="0" err="1"/>
              <a:t>FreeSurfer</a:t>
            </a:r>
            <a:r>
              <a:rPr lang="fr-FR" sz="1406" dirty="0"/>
              <a:t>, …</a:t>
            </a:r>
            <a:endParaRPr sz="1406" dirty="0"/>
          </a:p>
        </p:txBody>
      </p:sp>
      <p:sp>
        <p:nvSpPr>
          <p:cNvPr id="62" name="Shape 373">
            <a:extLst>
              <a:ext uri="{FF2B5EF4-FFF2-40B4-BE49-F238E27FC236}">
                <a16:creationId xmlns:a16="http://schemas.microsoft.com/office/drawing/2014/main" id="{3734B31D-200A-9A44-B8AF-6346A3050FDB}"/>
              </a:ext>
            </a:extLst>
          </p:cNvPr>
          <p:cNvSpPr/>
          <p:nvPr/>
        </p:nvSpPr>
        <p:spPr>
          <a:xfrm>
            <a:off x="2681897" y="4904001"/>
            <a:ext cx="2931250" cy="1097545"/>
          </a:xfrm>
          <a:prstGeom prst="rect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lang="fr-FR" sz="1600" b="1" dirty="0"/>
              <a:t>2000s</a:t>
            </a:r>
          </a:p>
          <a:p>
            <a:endParaRPr lang="fr-FR" sz="1266" dirty="0"/>
          </a:p>
          <a:p>
            <a:r>
              <a:rPr lang="fr-FR" sz="1266" dirty="0"/>
              <a:t>Large-</a:t>
            </a:r>
            <a:r>
              <a:rPr lang="fr-FR" sz="1266" dirty="0" err="1"/>
              <a:t>scale</a:t>
            </a:r>
            <a:r>
              <a:rPr lang="fr-FR" sz="1266" dirty="0"/>
              <a:t> </a:t>
            </a:r>
            <a:r>
              <a:rPr lang="fr-FR" sz="1266" dirty="0" err="1"/>
              <a:t>brain</a:t>
            </a:r>
            <a:r>
              <a:rPr lang="fr-FR" sz="1266" dirty="0"/>
              <a:t> network </a:t>
            </a:r>
            <a:r>
              <a:rPr lang="fr-FR" sz="1266" dirty="0" err="1"/>
              <a:t>modeling</a:t>
            </a:r>
            <a:endParaRPr lang="fr-FR" sz="1266" dirty="0"/>
          </a:p>
          <a:p>
            <a:r>
              <a:rPr lang="fr-FR" sz="1266" dirty="0"/>
              <a:t>Graph </a:t>
            </a:r>
            <a:r>
              <a:rPr lang="fr-FR" sz="1266" dirty="0" err="1"/>
              <a:t>theoretical</a:t>
            </a:r>
            <a:r>
              <a:rPr lang="fr-FR" sz="1266" dirty="0"/>
              <a:t> analyses</a:t>
            </a:r>
          </a:p>
          <a:p>
            <a:r>
              <a:rPr lang="fr-FR" sz="1266" dirty="0" err="1"/>
              <a:t>Connectome</a:t>
            </a:r>
            <a:endParaRPr lang="fr-FR" sz="1266" dirty="0"/>
          </a:p>
        </p:txBody>
      </p:sp>
      <p:sp>
        <p:nvSpPr>
          <p:cNvPr id="63" name="Shape 373">
            <a:extLst>
              <a:ext uri="{FF2B5EF4-FFF2-40B4-BE49-F238E27FC236}">
                <a16:creationId xmlns:a16="http://schemas.microsoft.com/office/drawing/2014/main" id="{281F8C29-A529-2B49-B10B-5498099367A4}"/>
              </a:ext>
            </a:extLst>
          </p:cNvPr>
          <p:cNvSpPr/>
          <p:nvPr/>
        </p:nvSpPr>
        <p:spPr>
          <a:xfrm>
            <a:off x="6094352" y="4904001"/>
            <a:ext cx="3269779" cy="1097545"/>
          </a:xfrm>
          <a:prstGeom prst="rect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lang="fr-FR" sz="1600" b="1" dirty="0"/>
              <a:t>2010s</a:t>
            </a:r>
          </a:p>
          <a:p>
            <a:endParaRPr lang="fr-FR" sz="1266" dirty="0"/>
          </a:p>
          <a:p>
            <a:r>
              <a:rPr lang="fr-FR" sz="1266" dirty="0"/>
              <a:t>Large-</a:t>
            </a:r>
            <a:r>
              <a:rPr lang="fr-FR" sz="1266" dirty="0" err="1"/>
              <a:t>scale</a:t>
            </a:r>
            <a:r>
              <a:rPr lang="fr-FR" sz="1266" dirty="0"/>
              <a:t> </a:t>
            </a:r>
            <a:r>
              <a:rPr lang="fr-FR" sz="1266" dirty="0" err="1"/>
              <a:t>brain</a:t>
            </a:r>
            <a:r>
              <a:rPr lang="fr-FR" sz="1266" dirty="0"/>
              <a:t> network </a:t>
            </a:r>
            <a:r>
              <a:rPr lang="fr-FR" sz="1266" dirty="0" err="1"/>
              <a:t>modeling</a:t>
            </a:r>
            <a:endParaRPr lang="fr-FR" sz="1266" dirty="0"/>
          </a:p>
          <a:p>
            <a:r>
              <a:rPr lang="fr-FR" sz="1266" dirty="0"/>
              <a:t>Graph </a:t>
            </a:r>
            <a:r>
              <a:rPr lang="fr-FR" sz="1266" dirty="0" err="1"/>
              <a:t>theoretical</a:t>
            </a:r>
            <a:r>
              <a:rPr lang="fr-FR" sz="1266" dirty="0"/>
              <a:t> analyses</a:t>
            </a:r>
          </a:p>
          <a:p>
            <a:r>
              <a:rPr lang="fr-FR" sz="1266" dirty="0"/>
              <a:t>High Performance Computation</a:t>
            </a:r>
          </a:p>
        </p:txBody>
      </p:sp>
      <p:sp>
        <p:nvSpPr>
          <p:cNvPr id="64" name="Shape 385">
            <a:extLst>
              <a:ext uri="{FF2B5EF4-FFF2-40B4-BE49-F238E27FC236}">
                <a16:creationId xmlns:a16="http://schemas.microsoft.com/office/drawing/2014/main" id="{58455F36-10C9-CE49-86F0-678C5904E751}"/>
              </a:ext>
            </a:extLst>
          </p:cNvPr>
          <p:cNvSpPr/>
          <p:nvPr/>
        </p:nvSpPr>
        <p:spPr>
          <a:xfrm>
            <a:off x="6094352" y="6146575"/>
            <a:ext cx="3269779" cy="504818"/>
          </a:xfrm>
          <a:prstGeom prst="rect">
            <a:avLst/>
          </a:prstGeom>
          <a:blipFill>
            <a:blip r:embed="rId1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ctr" defTabSz="584200">
              <a:defRPr sz="2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lang="fr-FR" sz="1406" dirty="0"/>
              <a:t>Brian, </a:t>
            </a:r>
            <a:r>
              <a:rPr lang="fr-FR" sz="1406" dirty="0" err="1"/>
              <a:t>Brainstorm</a:t>
            </a:r>
            <a:r>
              <a:rPr lang="fr-FR" sz="1406" dirty="0"/>
              <a:t>, </a:t>
            </a:r>
            <a:r>
              <a:rPr lang="fr-FR" sz="1406" dirty="0" err="1"/>
              <a:t>Anywave</a:t>
            </a:r>
            <a:r>
              <a:rPr lang="fr-FR" sz="1406" dirty="0"/>
              <a:t>, The Virtual Brain, </a:t>
            </a:r>
            <a:r>
              <a:rPr lang="fr-FR" sz="1406" dirty="0" err="1"/>
              <a:t>Human</a:t>
            </a:r>
            <a:r>
              <a:rPr lang="fr-FR" sz="1406" dirty="0"/>
              <a:t> </a:t>
            </a:r>
            <a:r>
              <a:rPr lang="fr-FR" sz="1406" dirty="0" err="1"/>
              <a:t>Connectome</a:t>
            </a:r>
            <a:r>
              <a:rPr lang="fr-FR" sz="1406" dirty="0"/>
              <a:t> Project</a:t>
            </a:r>
            <a:endParaRPr sz="1406" dirty="0"/>
          </a:p>
        </p:txBody>
      </p:sp>
      <p:sp>
        <p:nvSpPr>
          <p:cNvPr id="65" name="Shape 373">
            <a:extLst>
              <a:ext uri="{FF2B5EF4-FFF2-40B4-BE49-F238E27FC236}">
                <a16:creationId xmlns:a16="http://schemas.microsoft.com/office/drawing/2014/main" id="{C5124F04-6E1B-AD41-9393-AD759B50E493}"/>
              </a:ext>
            </a:extLst>
          </p:cNvPr>
          <p:cNvSpPr/>
          <p:nvPr/>
        </p:nvSpPr>
        <p:spPr>
          <a:xfrm>
            <a:off x="9767080" y="4891508"/>
            <a:ext cx="2178227" cy="1097545"/>
          </a:xfrm>
          <a:prstGeom prst="rect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lang="fr-FR" sz="1600" b="1" dirty="0"/>
              <a:t>2020s</a:t>
            </a:r>
          </a:p>
          <a:p>
            <a:endParaRPr lang="fr-FR" sz="1266" dirty="0"/>
          </a:p>
          <a:p>
            <a:r>
              <a:rPr lang="fr-FR" sz="1266" dirty="0" err="1"/>
              <a:t>Clinical</a:t>
            </a:r>
            <a:r>
              <a:rPr lang="fr-FR" sz="1266" dirty="0"/>
              <a:t> trial EPINOV</a:t>
            </a:r>
          </a:p>
          <a:p>
            <a:r>
              <a:rPr lang="fr-FR" sz="1266" dirty="0" err="1"/>
              <a:t>Personalized</a:t>
            </a:r>
            <a:r>
              <a:rPr lang="fr-FR" sz="1266" dirty="0"/>
              <a:t> </a:t>
            </a:r>
            <a:r>
              <a:rPr lang="fr-FR" sz="1266" dirty="0" err="1"/>
              <a:t>Medicine</a:t>
            </a:r>
            <a:endParaRPr lang="fr-FR" sz="1266" dirty="0"/>
          </a:p>
          <a:p>
            <a:r>
              <a:rPr lang="fr-FR" sz="1266" dirty="0"/>
              <a:t>Bio-</a:t>
            </a:r>
            <a:r>
              <a:rPr lang="fr-FR" sz="1266" dirty="0" err="1"/>
              <a:t>inspired</a:t>
            </a:r>
            <a:r>
              <a:rPr lang="fr-FR" sz="1266" dirty="0"/>
              <a:t> computation</a:t>
            </a:r>
          </a:p>
        </p:txBody>
      </p:sp>
      <p:sp>
        <p:nvSpPr>
          <p:cNvPr id="66" name="Shape 385">
            <a:extLst>
              <a:ext uri="{FF2B5EF4-FFF2-40B4-BE49-F238E27FC236}">
                <a16:creationId xmlns:a16="http://schemas.microsoft.com/office/drawing/2014/main" id="{3712CF77-723A-864C-A765-48DD32689BD0}"/>
              </a:ext>
            </a:extLst>
          </p:cNvPr>
          <p:cNvSpPr/>
          <p:nvPr/>
        </p:nvSpPr>
        <p:spPr>
          <a:xfrm>
            <a:off x="9728588" y="6146434"/>
            <a:ext cx="2264936" cy="504818"/>
          </a:xfrm>
          <a:prstGeom prst="rect">
            <a:avLst/>
          </a:prstGeom>
          <a:blipFill>
            <a:blip r:embed="rId1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ctr" defTabSz="584200">
              <a:defRPr sz="2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lang="fr-FR" sz="1406" dirty="0"/>
              <a:t>HBP –Joint Platform</a:t>
            </a:r>
          </a:p>
          <a:p>
            <a:r>
              <a:rPr lang="fr-FR" sz="1406" dirty="0" err="1"/>
              <a:t>European</a:t>
            </a:r>
            <a:r>
              <a:rPr lang="fr-FR" sz="1406" dirty="0"/>
              <a:t> Open Science Cloud</a:t>
            </a:r>
          </a:p>
        </p:txBody>
      </p:sp>
      <p:pic>
        <p:nvPicPr>
          <p:cNvPr id="67" name="Image 66">
            <a:extLst>
              <a:ext uri="{FF2B5EF4-FFF2-40B4-BE49-F238E27FC236}">
                <a16:creationId xmlns:a16="http://schemas.microsoft.com/office/drawing/2014/main" id="{C6D6469F-E392-5C48-8423-22E3E33BE6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01508" y="6187064"/>
            <a:ext cx="242009" cy="24200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B5F0491-5A0F-B44F-A1F3-C5097AD17B1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21476" y="1255269"/>
            <a:ext cx="1869437" cy="1049736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0A4AF435-2457-DC46-9841-8B80EFC2ADC9}"/>
              </a:ext>
            </a:extLst>
          </p:cNvPr>
          <p:cNvSpPr/>
          <p:nvPr/>
        </p:nvSpPr>
        <p:spPr>
          <a:xfrm>
            <a:off x="-10635" y="-12165"/>
            <a:ext cx="12207600" cy="92433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fr-FR" sz="2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	</a:t>
            </a:r>
            <a:r>
              <a:rPr lang="fr-FR" altLang="fr-FR" sz="30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Virtualization</a:t>
            </a:r>
            <a:r>
              <a:rPr lang="fr-FR" altLang="fr-FR" sz="3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of </a:t>
            </a:r>
            <a:r>
              <a:rPr lang="fr-FR" altLang="fr-FR" sz="30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personalized</a:t>
            </a:r>
            <a:r>
              <a:rPr lang="fr-FR" altLang="fr-FR" sz="3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brain</a:t>
            </a:r>
            <a:r>
              <a:rPr lang="fr-FR" altLang="fr-FR" sz="3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networks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8EC7DE-190D-3B43-84DD-24EABFA45331}"/>
              </a:ext>
            </a:extLst>
          </p:cNvPr>
          <p:cNvSpPr/>
          <p:nvPr/>
        </p:nvSpPr>
        <p:spPr>
          <a:xfrm rot="16200000">
            <a:off x="20093" y="6088022"/>
            <a:ext cx="71250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1200" dirty="0"/>
              <a:t>OPEN SCIENCE TOOLS </a:t>
            </a:r>
          </a:p>
        </p:txBody>
      </p:sp>
      <p:sp>
        <p:nvSpPr>
          <p:cNvPr id="22" name="Rectangle à coins arrondis 21">
            <a:extLst>
              <a:ext uri="{FF2B5EF4-FFF2-40B4-BE49-F238E27FC236}">
                <a16:creationId xmlns:a16="http://schemas.microsoft.com/office/drawing/2014/main" id="{FBCD1DD3-64B3-864E-A29A-D593BA5F6EC7}"/>
              </a:ext>
            </a:extLst>
          </p:cNvPr>
          <p:cNvSpPr/>
          <p:nvPr/>
        </p:nvSpPr>
        <p:spPr>
          <a:xfrm>
            <a:off x="31896" y="6061935"/>
            <a:ext cx="12036057" cy="713201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Shape 385"/>
          <p:cNvSpPr/>
          <p:nvPr/>
        </p:nvSpPr>
        <p:spPr>
          <a:xfrm>
            <a:off x="716666" y="6268976"/>
            <a:ext cx="1549728" cy="288477"/>
          </a:xfrm>
          <a:prstGeom prst="rect">
            <a:avLst/>
          </a:prstGeom>
          <a:blipFill>
            <a:blip r:embed="rId1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ctr" defTabSz="584200">
              <a:defRPr sz="2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lang="fr-FR" sz="1406" dirty="0"/>
              <a:t>SPM, DCM, PSL, …</a:t>
            </a:r>
            <a:endParaRPr sz="1406" dirty="0"/>
          </a:p>
        </p:txBody>
      </p:sp>
    </p:spTree>
    <p:extLst>
      <p:ext uri="{BB962C8B-B14F-4D97-AF65-F5344CB8AC3E}">
        <p14:creationId xmlns:p14="http://schemas.microsoft.com/office/powerpoint/2010/main" val="415826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1B7490A-FA7C-B24D-AC4B-7798DCB2D3A5}"/>
              </a:ext>
            </a:extLst>
          </p:cNvPr>
          <p:cNvSpPr/>
          <p:nvPr/>
        </p:nvSpPr>
        <p:spPr>
          <a:xfrm>
            <a:off x="-2" y="-12165"/>
            <a:ext cx="12207600" cy="92433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fr-FR" sz="2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		</a:t>
            </a:r>
            <a:r>
              <a:rPr lang="fr-FR" altLang="fr-FR" sz="30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Clinical</a:t>
            </a:r>
            <a:r>
              <a:rPr lang="fr-FR" altLang="fr-FR" sz="3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trial EPINOV: 2019-2022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245" y="1057497"/>
            <a:ext cx="7992718" cy="2805243"/>
          </a:xfrm>
          <a:prstGeom prst="rect">
            <a:avLst/>
          </a:prstGeom>
        </p:spPr>
      </p:pic>
      <p:sp>
        <p:nvSpPr>
          <p:cNvPr id="13" name="ZoneTexte 32">
            <a:extLst>
              <a:ext uri="{FF2B5EF4-FFF2-40B4-BE49-F238E27FC236}">
                <a16:creationId xmlns:a16="http://schemas.microsoft.com/office/drawing/2014/main" id="{175DE5EC-0B27-214F-9690-0106462F3522}"/>
              </a:ext>
            </a:extLst>
          </p:cNvPr>
          <p:cNvSpPr txBox="1"/>
          <p:nvPr/>
        </p:nvSpPr>
        <p:spPr>
          <a:xfrm>
            <a:off x="-19664" y="5500476"/>
            <a:ext cx="5083277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 err="1"/>
              <a:t>Improvement</a:t>
            </a:r>
            <a:r>
              <a:rPr lang="fr-FR" sz="2000" b="1" dirty="0"/>
              <a:t> of </a:t>
            </a:r>
            <a:r>
              <a:rPr lang="fr-FR" sz="2000" b="1" dirty="0" err="1"/>
              <a:t>predictive</a:t>
            </a:r>
            <a:r>
              <a:rPr lang="fr-FR" sz="2000" b="1" dirty="0"/>
              <a:t> power </a:t>
            </a:r>
            <a:r>
              <a:rPr lang="fr-FR" sz="2000" b="1" dirty="0" err="1"/>
              <a:t>through</a:t>
            </a:r>
            <a:r>
              <a:rPr lang="fr-FR" sz="2000" b="1" dirty="0"/>
              <a:t> </a:t>
            </a:r>
            <a:r>
              <a:rPr lang="fr-FR" sz="2000" b="1" dirty="0" err="1"/>
              <a:t>virtual</a:t>
            </a:r>
            <a:r>
              <a:rPr lang="fr-FR" sz="2000" b="1" dirty="0"/>
              <a:t> </a:t>
            </a:r>
            <a:r>
              <a:rPr lang="fr-FR" sz="2000" b="1" dirty="0" err="1"/>
              <a:t>brain</a:t>
            </a:r>
            <a:r>
              <a:rPr lang="fr-FR" sz="2000" b="1" dirty="0"/>
              <a:t> </a:t>
            </a:r>
            <a:r>
              <a:rPr lang="fr-FR" sz="2000" b="1" dirty="0" err="1"/>
              <a:t>technology</a:t>
            </a:r>
            <a:r>
              <a:rPr lang="fr-FR" sz="2000" b="1" dirty="0"/>
              <a:t> : 20%</a:t>
            </a:r>
            <a:endParaRPr lang="en-US" sz="2000" b="1" dirty="0"/>
          </a:p>
          <a:p>
            <a:pPr algn="just"/>
            <a:r>
              <a:rPr lang="en-US" sz="2000" dirty="0"/>
              <a:t>2 retrospective cohorts with 15 and 25 patients</a:t>
            </a:r>
          </a:p>
          <a:p>
            <a:pPr algn="just"/>
            <a:endParaRPr lang="en-US" sz="1100" dirty="0"/>
          </a:p>
          <a:p>
            <a:pPr algn="just"/>
            <a:r>
              <a:rPr lang="en-US" sz="1100" dirty="0"/>
              <a:t>(Jirsa et al. Brain 2014, Neuroimage 2016; </a:t>
            </a:r>
            <a:r>
              <a:rPr lang="en-US" sz="1100" dirty="0" err="1"/>
              <a:t>Proix</a:t>
            </a:r>
            <a:r>
              <a:rPr lang="en-US" sz="1100" dirty="0"/>
              <a:t> et al. Brain 2017, Nature </a:t>
            </a:r>
            <a:r>
              <a:rPr lang="en-US" sz="1100" dirty="0" err="1"/>
              <a:t>Comm</a:t>
            </a:r>
            <a:r>
              <a:rPr lang="en-US" sz="1100" dirty="0"/>
              <a:t> 2018)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526840E-79CD-F84D-8A21-D64DAE238287}"/>
              </a:ext>
            </a:extLst>
          </p:cNvPr>
          <p:cNvGrpSpPr/>
          <p:nvPr/>
        </p:nvGrpSpPr>
        <p:grpSpPr>
          <a:xfrm>
            <a:off x="5080690" y="4032977"/>
            <a:ext cx="2375269" cy="2964396"/>
            <a:chOff x="7758263" y="4094606"/>
            <a:chExt cx="2375269" cy="2964396"/>
          </a:xfrm>
        </p:grpSpPr>
        <p:pic>
          <p:nvPicPr>
            <p:cNvPr id="12" name="Image 21" descr="analytic_3_Viktor.png">
              <a:extLst>
                <a:ext uri="{FF2B5EF4-FFF2-40B4-BE49-F238E27FC236}">
                  <a16:creationId xmlns:a16="http://schemas.microsoft.com/office/drawing/2014/main" id="{E1F50166-9800-E54A-8146-299849221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231" t="17490"/>
            <a:stretch/>
          </p:blipFill>
          <p:spPr>
            <a:xfrm>
              <a:off x="7758263" y="4094606"/>
              <a:ext cx="2375269" cy="2964396"/>
            </a:xfrm>
            <a:prstGeom prst="rect">
              <a:avLst/>
            </a:prstGeom>
          </p:spPr>
        </p:pic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F0CF3A6D-554C-1746-91B1-5DA8817D4EEB}"/>
                </a:ext>
              </a:extLst>
            </p:cNvPr>
            <p:cNvSpPr txBox="1"/>
            <p:nvPr/>
          </p:nvSpPr>
          <p:spPr>
            <a:xfrm>
              <a:off x="8591457" y="4435620"/>
              <a:ext cx="2569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*</a:t>
              </a:r>
              <a:endParaRPr lang="en-US" dirty="0"/>
            </a:p>
          </p:txBody>
        </p:sp>
      </p:grpSp>
      <p:pic>
        <p:nvPicPr>
          <p:cNvPr id="16" name="droppedImage.pdf">
            <a:extLst>
              <a:ext uri="{FF2B5EF4-FFF2-40B4-BE49-F238E27FC236}">
                <a16:creationId xmlns:a16="http://schemas.microsoft.com/office/drawing/2014/main" id="{0AF364A1-053C-ED49-BD20-659452A3F5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3925899"/>
            <a:ext cx="4964148" cy="1621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Connectome_DTI_tractography">
            <a:hlinkClick r:id="" action="ppaction://media"/>
            <a:extLst>
              <a:ext uri="{FF2B5EF4-FFF2-40B4-BE49-F238E27FC236}">
                <a16:creationId xmlns:a16="http://schemas.microsoft.com/office/drawing/2014/main" id="{67566411-B3A1-8A49-8502-0EE7A75E89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/>
          <a:stretch/>
        </p:blipFill>
        <p:spPr>
          <a:xfrm>
            <a:off x="97536" y="1088500"/>
            <a:ext cx="3392954" cy="254471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C82ED4C-E196-5142-9250-37B04081A1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7613" y="6340432"/>
            <a:ext cx="2473809" cy="3882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A43FF3-64EF-C749-8ACB-6A6C3C0EBD5C}"/>
              </a:ext>
            </a:extLst>
          </p:cNvPr>
          <p:cNvSpPr/>
          <p:nvPr/>
        </p:nvSpPr>
        <p:spPr>
          <a:xfrm>
            <a:off x="7553278" y="3987883"/>
            <a:ext cx="4627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u="sng" dirty="0"/>
              <a:t>First </a:t>
            </a:r>
            <a:r>
              <a:rPr lang="fr-FR" b="1" u="sng" dirty="0" err="1"/>
              <a:t>clinical</a:t>
            </a:r>
            <a:r>
              <a:rPr lang="fr-FR" b="1" u="sng" dirty="0"/>
              <a:t> trial: </a:t>
            </a:r>
          </a:p>
          <a:p>
            <a:r>
              <a:rPr lang="fr-FR" dirty="0" err="1"/>
              <a:t>randomized</a:t>
            </a:r>
            <a:r>
              <a:rPr lang="fr-FR" dirty="0"/>
              <a:t> </a:t>
            </a:r>
            <a:r>
              <a:rPr lang="fr-FR" dirty="0" err="1"/>
              <a:t>parallel</a:t>
            </a:r>
            <a:r>
              <a:rPr lang="fr-FR" dirty="0"/>
              <a:t>-group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clinical</a:t>
            </a:r>
            <a:r>
              <a:rPr lang="fr-FR" dirty="0"/>
              <a:t> trial </a:t>
            </a:r>
          </a:p>
          <a:p>
            <a:r>
              <a:rPr lang="fr-FR" sz="1200" dirty="0"/>
              <a:t>(</a:t>
            </a:r>
            <a:r>
              <a:rPr lang="fr-FR" sz="1200" dirty="0" err="1"/>
              <a:t>coordinator</a:t>
            </a:r>
            <a:r>
              <a:rPr lang="fr-FR" sz="1200" dirty="0"/>
              <a:t>: F. </a:t>
            </a:r>
            <a:r>
              <a:rPr lang="fr-FR" sz="1200" dirty="0" err="1"/>
              <a:t>Bartolomei</a:t>
            </a:r>
            <a:r>
              <a:rPr lang="fr-FR" sz="1200" dirty="0"/>
              <a:t>; </a:t>
            </a:r>
            <a:r>
              <a:rPr lang="fr-FR" sz="1200" dirty="0" err="1"/>
              <a:t>scientific</a:t>
            </a:r>
            <a:r>
              <a:rPr lang="fr-FR" sz="1200" dirty="0"/>
              <a:t> </a:t>
            </a:r>
            <a:r>
              <a:rPr lang="fr-FR" sz="1200" dirty="0" err="1"/>
              <a:t>director</a:t>
            </a:r>
            <a:r>
              <a:rPr lang="fr-FR" sz="1200" dirty="0"/>
              <a:t>. V. Jirsa)</a:t>
            </a:r>
          </a:p>
          <a:p>
            <a:endParaRPr lang="fr-FR" sz="1200" dirty="0"/>
          </a:p>
          <a:p>
            <a:r>
              <a:rPr lang="fr-FR" b="1" u="sng" dirty="0"/>
              <a:t>Objective: </a:t>
            </a:r>
          </a:p>
          <a:p>
            <a:r>
              <a:rPr lang="fr-FR" dirty="0" err="1"/>
              <a:t>evaluate</a:t>
            </a:r>
            <a:r>
              <a:rPr lang="fr-FR" dirty="0"/>
              <a:t> </a:t>
            </a:r>
            <a:r>
              <a:rPr lang="fr-FR" dirty="0" err="1"/>
              <a:t>personalized</a:t>
            </a:r>
            <a:r>
              <a:rPr lang="fr-FR" dirty="0"/>
              <a:t> Virtual </a:t>
            </a:r>
            <a:r>
              <a:rPr lang="fr-FR" dirty="0" err="1"/>
              <a:t>Epileptic</a:t>
            </a:r>
            <a:r>
              <a:rPr lang="fr-FR" dirty="0"/>
              <a:t> Patient </a:t>
            </a:r>
            <a:r>
              <a:rPr lang="fr-FR" dirty="0" err="1"/>
              <a:t>brain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for </a:t>
            </a:r>
            <a:r>
              <a:rPr lang="fr-FR" dirty="0" err="1"/>
              <a:t>surgery</a:t>
            </a:r>
            <a:r>
              <a:rPr lang="fr-FR" dirty="0"/>
              <a:t> planning and </a:t>
            </a:r>
            <a:r>
              <a:rPr lang="fr-FR" dirty="0" err="1"/>
              <a:t>outcome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sz="1200" dirty="0"/>
              <a:t>12 French </a:t>
            </a:r>
            <a:r>
              <a:rPr lang="fr-FR" sz="1200" dirty="0" err="1"/>
              <a:t>clinical</a:t>
            </a:r>
            <a:r>
              <a:rPr lang="fr-FR" sz="1200" dirty="0"/>
              <a:t> </a:t>
            </a:r>
            <a:r>
              <a:rPr lang="fr-FR" sz="1200" dirty="0" err="1"/>
              <a:t>centers</a:t>
            </a:r>
            <a:endParaRPr lang="fr-FR" sz="1200" dirty="0"/>
          </a:p>
          <a:p>
            <a:r>
              <a:rPr lang="fr-FR" sz="1200" dirty="0"/>
              <a:t>400 prospective patients</a:t>
            </a:r>
          </a:p>
          <a:p>
            <a:r>
              <a:rPr lang="fr-FR" sz="1200" dirty="0"/>
              <a:t>2019 – 2022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032EA3-7C85-9B44-AA4F-3CAF1C14E1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72" y="-77072"/>
            <a:ext cx="1199821" cy="123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6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E226AC17-119F-0C49-9DF3-77C9F71B5633}"/>
              </a:ext>
            </a:extLst>
          </p:cNvPr>
          <p:cNvSpPr txBox="1">
            <a:spLocks/>
          </p:cNvSpPr>
          <p:nvPr/>
        </p:nvSpPr>
        <p:spPr>
          <a:xfrm>
            <a:off x="1458932" y="2317661"/>
            <a:ext cx="9630826" cy="3370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High impact necessitates </a:t>
            </a:r>
            <a:r>
              <a:rPr lang="en-US" sz="3200" b="1" dirty="0"/>
              <a:t>interdisciplinarity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Interdisciplinarity implies </a:t>
            </a:r>
            <a:r>
              <a:rPr lang="en-US" sz="3200" b="1" dirty="0"/>
              <a:t>no borders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Open Science </a:t>
            </a:r>
            <a:r>
              <a:rPr lang="en-US" sz="3200" dirty="0"/>
              <a:t>is not optional, but </a:t>
            </a:r>
            <a:r>
              <a:rPr lang="en-US" sz="3200" i="1" dirty="0" err="1"/>
              <a:t>conditio</a:t>
            </a:r>
            <a:r>
              <a:rPr lang="en-US" sz="3200" i="1" dirty="0"/>
              <a:t> sine qua non.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20E177-A7B6-4D40-AF8B-BEC5AA35110A}"/>
              </a:ext>
            </a:extLst>
          </p:cNvPr>
          <p:cNvSpPr/>
          <p:nvPr/>
        </p:nvSpPr>
        <p:spPr>
          <a:xfrm>
            <a:off x="-10635" y="-12165"/>
            <a:ext cx="12207600" cy="92433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fr-FR" sz="2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	</a:t>
            </a:r>
            <a:r>
              <a:rPr lang="fr-FR" altLang="fr-FR" sz="30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Better</a:t>
            </a:r>
            <a:r>
              <a:rPr lang="fr-FR" altLang="fr-FR" sz="3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Integration</a:t>
            </a:r>
            <a:r>
              <a:rPr lang="fr-FR" altLang="fr-FR" sz="3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and </a:t>
            </a:r>
            <a:r>
              <a:rPr lang="fr-FR" altLang="fr-FR" sz="30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progress</a:t>
            </a:r>
            <a:r>
              <a:rPr lang="fr-FR" altLang="fr-FR" sz="3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through</a:t>
            </a:r>
            <a:r>
              <a:rPr lang="fr-FR" altLang="fr-FR" sz="3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Open Science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3950">
        <p:fade/>
      </p:transition>
    </mc:Choice>
    <mc:Fallback>
      <p:transition spd="med" advTm="83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CAC0303-C1B1-8240-A7EB-3F81220E9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84" y="5639863"/>
            <a:ext cx="2367516" cy="1218137"/>
          </a:xfrm>
          <a:prstGeom prst="rect">
            <a:avLst/>
          </a:prstGeom>
        </p:spPr>
      </p:pic>
      <p:pic>
        <p:nvPicPr>
          <p:cNvPr id="4" name="Image 3" descr="SIG_Investissements_Davenir-346">
            <a:extLst>
              <a:ext uri="{FF2B5EF4-FFF2-40B4-BE49-F238E27FC236}">
                <a16:creationId xmlns:a16="http://schemas.microsoft.com/office/drawing/2014/main" id="{D10D3275-7776-B44A-AE35-75A4D0507D5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4124" y="4667692"/>
            <a:ext cx="1015597" cy="103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EAFDADF3-02EB-BE40-B0D9-8A7351B230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7" y="253149"/>
            <a:ext cx="2264101" cy="778055"/>
          </a:xfrm>
          <a:prstGeom prst="rect">
            <a:avLst/>
          </a:prstGeom>
        </p:spPr>
      </p:pic>
      <p:pic>
        <p:nvPicPr>
          <p:cNvPr id="6" name="Picture 2" descr="InstThemNoircoulSd">
            <a:extLst>
              <a:ext uri="{FF2B5EF4-FFF2-40B4-BE49-F238E27FC236}">
                <a16:creationId xmlns:a16="http://schemas.microsoft.com/office/drawing/2014/main" id="{A8F9EA82-D7E8-E04E-8325-9EFAE9904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8" r="8632"/>
          <a:stretch>
            <a:fillRect/>
          </a:stretch>
        </p:blipFill>
        <p:spPr bwMode="auto">
          <a:xfrm>
            <a:off x="367865" y="1422571"/>
            <a:ext cx="1829764" cy="52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7A36C5-D534-814D-A367-564F323ED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7629" y="4165303"/>
            <a:ext cx="6500241" cy="102021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C6C8180-D2FC-EE4A-90CF-BE5734AD92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332" y="2096299"/>
            <a:ext cx="997752" cy="733042"/>
          </a:xfrm>
          <a:prstGeom prst="rect">
            <a:avLst/>
          </a:prstGeom>
        </p:spPr>
      </p:pic>
      <p:pic>
        <p:nvPicPr>
          <p:cNvPr id="9" name="Capture d’écran 2018-04-17 à 20.18.45.png" descr="Capture d’écran 2018-04-17 à 20.18.45.png">
            <a:extLst>
              <a:ext uri="{FF2B5EF4-FFF2-40B4-BE49-F238E27FC236}">
                <a16:creationId xmlns:a16="http://schemas.microsoft.com/office/drawing/2014/main" id="{26A28C08-5FEB-2C41-9079-DFECF1CE4C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342398" y="3578491"/>
            <a:ext cx="2355299" cy="846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4152F41-007A-9C4F-AB1F-12BE8FA24D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8441" y="137130"/>
            <a:ext cx="3491405" cy="10100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67DC1C5-EC4E-994B-B38B-6D671752CB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79" y="2462820"/>
            <a:ext cx="2630288" cy="180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844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3850</TotalTime>
  <Words>352</Words>
  <Application>Microsoft Macintosh PowerPoint</Application>
  <PresentationFormat>Grand écran</PresentationFormat>
  <Paragraphs>79</Paragraphs>
  <Slides>7</Slides>
  <Notes>5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3" baseType="lpstr">
      <vt:lpstr>ＭＳ Ｐゴシック</vt:lpstr>
      <vt:lpstr>Arial</vt:lpstr>
      <vt:lpstr>Calibri</vt:lpstr>
      <vt:lpstr>Calibri Light</vt:lpstr>
      <vt:lpstr>Gill Sans</vt:lpstr>
      <vt:lpstr>Thème Office</vt:lpstr>
      <vt:lpstr>Understanding our brain: Open Science in Health and Technology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EPilepsy surgery management and progNOsis using Virtual brain technology (EPINOV)</dc:title>
  <dc:creator>fabrice bartolomei</dc:creator>
  <cp:lastModifiedBy>Viktor Jirsa</cp:lastModifiedBy>
  <cp:revision>225</cp:revision>
  <dcterms:created xsi:type="dcterms:W3CDTF">2017-06-01T11:00:33Z</dcterms:created>
  <dcterms:modified xsi:type="dcterms:W3CDTF">2018-11-22T18:38:40Z</dcterms:modified>
</cp:coreProperties>
</file>